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7" r:id="rId6"/>
    <p:sldMasterId id="2147483696" r:id="rId7"/>
    <p:sldMasterId id="2147483715" r:id="rId8"/>
    <p:sldMasterId id="2147483734" r:id="rId9"/>
    <p:sldMasterId id="2147483743" r:id="rId10"/>
  </p:sldMasterIdLst>
  <p:notesMasterIdLst>
    <p:notesMasterId r:id="rId21"/>
  </p:notesMasterIdLst>
  <p:sldIdLst>
    <p:sldId id="267" r:id="rId11"/>
    <p:sldId id="257" r:id="rId12"/>
    <p:sldId id="259" r:id="rId13"/>
    <p:sldId id="260" r:id="rId14"/>
    <p:sldId id="261" r:id="rId15"/>
    <p:sldId id="262" r:id="rId16"/>
    <p:sldId id="263" r:id="rId17"/>
    <p:sldId id="264"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57664" autoAdjust="0"/>
  </p:normalViewPr>
  <p:slideViewPr>
    <p:cSldViewPr snapToGrid="0">
      <p:cViewPr varScale="1">
        <p:scale>
          <a:sx n="42" d="100"/>
          <a:sy n="42" d="100"/>
        </p:scale>
        <p:origin x="1782" y="4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Completed Reading</c:v>
                </c:pt>
              </c:strCache>
            </c:strRef>
          </c:tx>
          <c:spPr>
            <a:ln w="50800" cap="rnd">
              <a:solidFill>
                <a:schemeClr val="accent1"/>
              </a:solidFill>
              <a:round/>
            </a:ln>
            <a:effectLst/>
          </c:spPr>
          <c:marker>
            <c:symbol val="circle"/>
            <c:size val="8"/>
            <c:spPr>
              <a:solidFill>
                <a:schemeClr val="accent1"/>
              </a:solidFill>
              <a:ln w="508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2015</c:v>
                </c:pt>
                <c:pt idx="1">
                  <c:v>2016</c:v>
                </c:pt>
                <c:pt idx="2">
                  <c:v>2017</c:v>
                </c:pt>
                <c:pt idx="3">
                  <c:v>2018</c:v>
                </c:pt>
                <c:pt idx="4">
                  <c:v>2019</c:v>
                </c:pt>
                <c:pt idx="5">
                  <c:v>2020</c:v>
                </c:pt>
              </c:strCache>
            </c:strRef>
          </c:cat>
          <c:val>
            <c:numRef>
              <c:f>Sheet1!$B$2:$G$2</c:f>
              <c:numCache>
                <c:formatCode>0%</c:formatCode>
                <c:ptCount val="6"/>
                <c:pt idx="0">
                  <c:v>0.52665131928457587</c:v>
                </c:pt>
                <c:pt idx="1">
                  <c:v>0.56246696035242294</c:v>
                </c:pt>
                <c:pt idx="2">
                  <c:v>0.54670452847108053</c:v>
                </c:pt>
                <c:pt idx="3">
                  <c:v>0.60984488762266542</c:v>
                </c:pt>
                <c:pt idx="4">
                  <c:v>0.60567823343848581</c:v>
                </c:pt>
                <c:pt idx="5">
                  <c:v>0.68493792457249947</c:v>
                </c:pt>
              </c:numCache>
            </c:numRef>
          </c:val>
          <c:smooth val="0"/>
          <c:extLst>
            <c:ext xmlns:c16="http://schemas.microsoft.com/office/drawing/2014/chart" uri="{C3380CC4-5D6E-409C-BE32-E72D297353CC}">
              <c16:uniqueId val="{00000000-8E69-497E-BBA9-FC365C35258B}"/>
            </c:ext>
          </c:extLst>
        </c:ser>
        <c:ser>
          <c:idx val="1"/>
          <c:order val="1"/>
          <c:tx>
            <c:strRef>
              <c:f>Sheet1!$A$3</c:f>
              <c:strCache>
                <c:ptCount val="1"/>
                <c:pt idx="0">
                  <c:v>Completed Writing</c:v>
                </c:pt>
              </c:strCache>
            </c:strRef>
          </c:tx>
          <c:spPr>
            <a:ln w="50800" cap="rnd">
              <a:solidFill>
                <a:schemeClr val="accent2"/>
              </a:solidFill>
              <a:round/>
            </a:ln>
            <a:effectLst/>
          </c:spPr>
          <c:marker>
            <c:symbol val="circl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2015</c:v>
                </c:pt>
                <c:pt idx="1">
                  <c:v>2016</c:v>
                </c:pt>
                <c:pt idx="2">
                  <c:v>2017</c:v>
                </c:pt>
                <c:pt idx="3">
                  <c:v>2018</c:v>
                </c:pt>
                <c:pt idx="4">
                  <c:v>2019</c:v>
                </c:pt>
                <c:pt idx="5">
                  <c:v>2020</c:v>
                </c:pt>
              </c:strCache>
            </c:strRef>
          </c:cat>
          <c:val>
            <c:numRef>
              <c:f>Sheet1!$B$3:$G$3</c:f>
              <c:numCache>
                <c:formatCode>0%</c:formatCode>
                <c:ptCount val="6"/>
                <c:pt idx="0">
                  <c:v>0.48</c:v>
                </c:pt>
                <c:pt idx="1">
                  <c:v>0.5</c:v>
                </c:pt>
                <c:pt idx="2">
                  <c:v>0.47</c:v>
                </c:pt>
                <c:pt idx="3">
                  <c:v>0.56000000000000005</c:v>
                </c:pt>
                <c:pt idx="4">
                  <c:v>0.55000000000000004</c:v>
                </c:pt>
                <c:pt idx="5">
                  <c:v>0.63</c:v>
                </c:pt>
              </c:numCache>
            </c:numRef>
          </c:val>
          <c:smooth val="0"/>
          <c:extLst>
            <c:ext xmlns:c16="http://schemas.microsoft.com/office/drawing/2014/chart" uri="{C3380CC4-5D6E-409C-BE32-E72D297353CC}">
              <c16:uniqueId val="{00000001-8E69-497E-BBA9-FC365C35258B}"/>
            </c:ext>
          </c:extLst>
        </c:ser>
        <c:ser>
          <c:idx val="2"/>
          <c:order val="2"/>
          <c:tx>
            <c:strRef>
              <c:f>Sheet1!$A$4</c:f>
              <c:strCache>
                <c:ptCount val="1"/>
                <c:pt idx="0">
                  <c:v>Completed Math</c:v>
                </c:pt>
              </c:strCache>
            </c:strRef>
          </c:tx>
          <c:spPr>
            <a:ln w="63500" cap="rnd">
              <a:solidFill>
                <a:schemeClr val="accent3"/>
              </a:solidFill>
              <a:round/>
            </a:ln>
            <a:effectLst/>
          </c:spPr>
          <c:marker>
            <c:symbol val="circle"/>
            <c:size val="8"/>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2015</c:v>
                </c:pt>
                <c:pt idx="1">
                  <c:v>2016</c:v>
                </c:pt>
                <c:pt idx="2">
                  <c:v>2017</c:v>
                </c:pt>
                <c:pt idx="3">
                  <c:v>2018</c:v>
                </c:pt>
                <c:pt idx="4">
                  <c:v>2019</c:v>
                </c:pt>
                <c:pt idx="5">
                  <c:v>2020</c:v>
                </c:pt>
              </c:strCache>
            </c:strRef>
          </c:cat>
          <c:val>
            <c:numRef>
              <c:f>Sheet1!$B$4:$G$4</c:f>
              <c:numCache>
                <c:formatCode>0%</c:formatCode>
                <c:ptCount val="6"/>
                <c:pt idx="0">
                  <c:v>0.27306534443067115</c:v>
                </c:pt>
                <c:pt idx="1">
                  <c:v>0.26273127753303965</c:v>
                </c:pt>
                <c:pt idx="2">
                  <c:v>0.24510536541623076</c:v>
                </c:pt>
                <c:pt idx="3">
                  <c:v>0.24564735675846788</c:v>
                </c:pt>
                <c:pt idx="4">
                  <c:v>0.34009313504581645</c:v>
                </c:pt>
                <c:pt idx="5">
                  <c:v>0.39353478566408995</c:v>
                </c:pt>
              </c:numCache>
            </c:numRef>
          </c:val>
          <c:smooth val="0"/>
          <c:extLst>
            <c:ext xmlns:c16="http://schemas.microsoft.com/office/drawing/2014/chart" uri="{C3380CC4-5D6E-409C-BE32-E72D297353CC}">
              <c16:uniqueId val="{00000002-8E69-497E-BBA9-FC365C35258B}"/>
            </c:ext>
          </c:extLst>
        </c:ser>
        <c:dLbls>
          <c:showLegendKey val="0"/>
          <c:showVal val="0"/>
          <c:showCatName val="0"/>
          <c:showSerName val="0"/>
          <c:showPercent val="0"/>
          <c:showBubbleSize val="0"/>
        </c:dLbls>
        <c:marker val="1"/>
        <c:smooth val="0"/>
        <c:axId val="1559923872"/>
        <c:axId val="1559908896"/>
      </c:lineChart>
      <c:catAx>
        <c:axId val="15599238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800" dirty="0"/>
                  <a:t>Enterin</a:t>
                </a:r>
                <a:r>
                  <a:rPr lang="en-US" sz="2800" baseline="0" dirty="0"/>
                  <a:t>g Cohort</a:t>
                </a:r>
                <a:endParaRPr lang="en-US" sz="28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59908896"/>
        <c:crosses val="autoZero"/>
        <c:auto val="1"/>
        <c:lblAlgn val="ctr"/>
        <c:lblOffset val="100"/>
        <c:noMultiLvlLbl val="0"/>
      </c:catAx>
      <c:valAx>
        <c:axId val="15599088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Completing College-Level Course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9923872"/>
        <c:crosses val="autoZero"/>
        <c:crossBetween val="between"/>
      </c:valAx>
      <c:spPr>
        <a:noFill/>
        <a:ln>
          <a:noFill/>
        </a:ln>
        <a:effectLst/>
      </c:spPr>
    </c:plotArea>
    <c:legend>
      <c:legendPos val="r"/>
      <c:layout>
        <c:manualLayout>
          <c:xMode val="edge"/>
          <c:yMode val="edge"/>
          <c:x val="0.80826991072771937"/>
          <c:y val="0.2449816394019651"/>
          <c:w val="0.19173008927228047"/>
          <c:h val="0.211007299741975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Earned 6+ Credits in Term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Earned 6+ Credits in Term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6"/>
                <c:pt idx="0">
                  <c:v>2015</c:v>
                </c:pt>
                <c:pt idx="1">
                  <c:v>2016</c:v>
                </c:pt>
                <c:pt idx="2">
                  <c:v>2017</c:v>
                </c:pt>
                <c:pt idx="3">
                  <c:v>2018</c:v>
                </c:pt>
                <c:pt idx="4">
                  <c:v>2019</c:v>
                </c:pt>
                <c:pt idx="5">
                  <c:v>2020</c:v>
                </c:pt>
              </c:numCache>
            </c:numRef>
          </c:cat>
          <c:val>
            <c:numRef>
              <c:f>Sheet1!$B$2:$B$9</c:f>
              <c:numCache>
                <c:formatCode>0%</c:formatCode>
                <c:ptCount val="6"/>
                <c:pt idx="0">
                  <c:v>0.56000000000000005</c:v>
                </c:pt>
                <c:pt idx="1">
                  <c:v>0.56999999999999995</c:v>
                </c:pt>
                <c:pt idx="2">
                  <c:v>0.54</c:v>
                </c:pt>
                <c:pt idx="3">
                  <c:v>0.6</c:v>
                </c:pt>
                <c:pt idx="4">
                  <c:v>0.63</c:v>
                </c:pt>
                <c:pt idx="5">
                  <c:v>0.68</c:v>
                </c:pt>
              </c:numCache>
            </c:numRef>
          </c:val>
          <c:extLst>
            <c:ext xmlns:c16="http://schemas.microsoft.com/office/drawing/2014/chart" uri="{C3380CC4-5D6E-409C-BE32-E72D297353CC}">
              <c16:uniqueId val="{00000000-A770-9949-8229-4A7EDF41F748}"/>
            </c:ext>
          </c:extLst>
        </c:ser>
        <c:dLbls>
          <c:dLblPos val="outEnd"/>
          <c:showLegendKey val="0"/>
          <c:showVal val="1"/>
          <c:showCatName val="0"/>
          <c:showSerName val="0"/>
          <c:showPercent val="0"/>
          <c:showBubbleSize val="0"/>
        </c:dLbls>
        <c:gapWidth val="89"/>
        <c:overlap val="-27"/>
        <c:axId val="1312013199"/>
        <c:axId val="1795263119"/>
      </c:barChart>
      <c:catAx>
        <c:axId val="131201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5263119"/>
        <c:crosses val="autoZero"/>
        <c:auto val="1"/>
        <c:lblAlgn val="ctr"/>
        <c:lblOffset val="100"/>
        <c:noMultiLvlLbl val="0"/>
      </c:catAx>
      <c:valAx>
        <c:axId val="179526311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0131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Completed College Level Reading, Writing, </a:t>
            </a:r>
            <a:r>
              <a:rPr lang="en-US" b="1" dirty="0"/>
              <a:t>and</a:t>
            </a:r>
            <a:r>
              <a:rPr lang="en-US" dirty="0"/>
              <a:t> Math in the first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Completed College-Level Reading, Writing, and Math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0.21</c:v>
                </c:pt>
                <c:pt idx="1">
                  <c:v>0.22</c:v>
                </c:pt>
                <c:pt idx="2">
                  <c:v>0.2</c:v>
                </c:pt>
                <c:pt idx="3">
                  <c:v>0.21</c:v>
                </c:pt>
                <c:pt idx="4">
                  <c:v>0.28000000000000003</c:v>
                </c:pt>
                <c:pt idx="5">
                  <c:v>0.35</c:v>
                </c:pt>
              </c:numCache>
            </c:numRef>
          </c:val>
          <c:extLst>
            <c:ext xmlns:c16="http://schemas.microsoft.com/office/drawing/2014/chart" uri="{C3380CC4-5D6E-409C-BE32-E72D297353CC}">
              <c16:uniqueId val="{00000000-A770-9949-8229-4A7EDF41F748}"/>
            </c:ext>
          </c:extLst>
        </c:ser>
        <c:dLbls>
          <c:dLblPos val="outEnd"/>
          <c:showLegendKey val="0"/>
          <c:showVal val="1"/>
          <c:showCatName val="0"/>
          <c:showSerName val="0"/>
          <c:showPercent val="0"/>
          <c:showBubbleSize val="0"/>
        </c:dLbls>
        <c:gapWidth val="89"/>
        <c:overlap val="-27"/>
        <c:axId val="1312013199"/>
        <c:axId val="1795263119"/>
      </c:barChart>
      <c:catAx>
        <c:axId val="131201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5263119"/>
        <c:crosses val="autoZero"/>
        <c:auto val="1"/>
        <c:lblAlgn val="ctr"/>
        <c:lblOffset val="100"/>
        <c:noMultiLvlLbl val="0"/>
      </c:catAx>
      <c:valAx>
        <c:axId val="179526311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01319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32617901042634"/>
          <c:y val="3.0783719399904135E-2"/>
          <c:w val="0.81658810710504814"/>
          <c:h val="0.77283025056064503"/>
        </c:manualLayout>
      </c:layout>
      <c:barChart>
        <c:barDir val="col"/>
        <c:grouping val="clustered"/>
        <c:varyColors val="0"/>
        <c:ser>
          <c:idx val="0"/>
          <c:order val="0"/>
          <c:tx>
            <c:strRef>
              <c:f>Sheet1!$B$1</c:f>
              <c:strCache>
                <c:ptCount val="1"/>
                <c:pt idx="0">
                  <c:v>Persisted from Term 1 to Term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6"/>
                <c:pt idx="0">
                  <c:v>2015</c:v>
                </c:pt>
                <c:pt idx="1">
                  <c:v>2016</c:v>
                </c:pt>
                <c:pt idx="2">
                  <c:v>2017</c:v>
                </c:pt>
                <c:pt idx="3">
                  <c:v>2018</c:v>
                </c:pt>
                <c:pt idx="4">
                  <c:v>2019</c:v>
                </c:pt>
                <c:pt idx="5">
                  <c:v>2020</c:v>
                </c:pt>
              </c:numCache>
              <c:extLst/>
            </c:numRef>
          </c:cat>
          <c:val>
            <c:numRef>
              <c:f>Sheet1!$B$2:$B$9</c:f>
              <c:numCache>
                <c:formatCode>0%</c:formatCode>
                <c:ptCount val="6"/>
                <c:pt idx="0">
                  <c:v>0.77</c:v>
                </c:pt>
                <c:pt idx="1">
                  <c:v>0.72</c:v>
                </c:pt>
                <c:pt idx="2">
                  <c:v>0.73</c:v>
                </c:pt>
                <c:pt idx="3">
                  <c:v>0.7</c:v>
                </c:pt>
                <c:pt idx="4">
                  <c:v>0.72</c:v>
                </c:pt>
                <c:pt idx="5">
                  <c:v>0.74</c:v>
                </c:pt>
              </c:numCache>
              <c:extLst/>
            </c:numRef>
          </c:val>
          <c:extLst>
            <c:ext xmlns:c16="http://schemas.microsoft.com/office/drawing/2014/chart" uri="{C3380CC4-5D6E-409C-BE32-E72D297353CC}">
              <c16:uniqueId val="{00000000-A770-9949-8229-4A7EDF41F748}"/>
            </c:ext>
          </c:extLst>
        </c:ser>
        <c:dLbls>
          <c:dLblPos val="outEnd"/>
          <c:showLegendKey val="0"/>
          <c:showVal val="1"/>
          <c:showCatName val="0"/>
          <c:showSerName val="0"/>
          <c:showPercent val="0"/>
          <c:showBubbleSize val="0"/>
        </c:dLbls>
        <c:gapWidth val="89"/>
        <c:axId val="1312013199"/>
        <c:axId val="1795263119"/>
      </c:barChart>
      <c:lineChart>
        <c:grouping val="standard"/>
        <c:varyColors val="0"/>
        <c:ser>
          <c:idx val="1"/>
          <c:order val="1"/>
          <c:tx>
            <c:strRef>
              <c:f>Sheet1!$C$1</c:f>
              <c:strCache>
                <c:ptCount val="1"/>
                <c:pt idx="0">
                  <c:v>Persisted from Term 1 to Term 22</c:v>
                </c:pt>
              </c:strCache>
            </c:strRef>
          </c:tx>
          <c:spPr>
            <a:ln w="28575" cap="rnd">
              <a:solidFill>
                <a:schemeClr val="accent2"/>
              </a:solidFill>
              <a:round/>
            </a:ln>
            <a:effectLst/>
          </c:spPr>
          <c:marker>
            <c:symbol val="none"/>
          </c:marker>
          <c:cat>
            <c:numRef>
              <c:f>Sheet1!$A$2:$A$9</c:f>
              <c:numCache>
                <c:formatCode>General</c:formatCode>
                <c:ptCount val="6"/>
                <c:pt idx="0">
                  <c:v>2015</c:v>
                </c:pt>
                <c:pt idx="1">
                  <c:v>2016</c:v>
                </c:pt>
                <c:pt idx="2">
                  <c:v>2017</c:v>
                </c:pt>
                <c:pt idx="3">
                  <c:v>2018</c:v>
                </c:pt>
                <c:pt idx="4">
                  <c:v>2019</c:v>
                </c:pt>
                <c:pt idx="5">
                  <c:v>2020</c:v>
                </c:pt>
              </c:numCache>
              <c:extLst/>
            </c:numRef>
          </c:cat>
          <c:val>
            <c:numRef>
              <c:f>Sheet1!$C$2:$C$9</c:f>
              <c:numCache>
                <c:formatCode>0%</c:formatCode>
                <c:ptCount val="6"/>
                <c:pt idx="0">
                  <c:v>0.77</c:v>
                </c:pt>
                <c:pt idx="1">
                  <c:v>0.72</c:v>
                </c:pt>
                <c:pt idx="2">
                  <c:v>0.73</c:v>
                </c:pt>
                <c:pt idx="3">
                  <c:v>0.7</c:v>
                </c:pt>
                <c:pt idx="4">
                  <c:v>0.72</c:v>
                </c:pt>
                <c:pt idx="5">
                  <c:v>0.74</c:v>
                </c:pt>
              </c:numCache>
              <c:extLst/>
            </c:numRef>
          </c:val>
          <c:smooth val="0"/>
          <c:extLst>
            <c:ext xmlns:c16="http://schemas.microsoft.com/office/drawing/2014/chart" uri="{C3380CC4-5D6E-409C-BE32-E72D297353CC}">
              <c16:uniqueId val="{00000000-80F2-4CF9-8B0E-4C60DF02A940}"/>
            </c:ext>
          </c:extLst>
        </c:ser>
        <c:dLbls>
          <c:showLegendKey val="0"/>
          <c:showVal val="0"/>
          <c:showCatName val="0"/>
          <c:showSerName val="0"/>
          <c:showPercent val="0"/>
          <c:showBubbleSize val="0"/>
        </c:dLbls>
        <c:marker val="1"/>
        <c:smooth val="0"/>
        <c:axId val="1312013199"/>
        <c:axId val="1795263119"/>
      </c:lineChart>
      <c:catAx>
        <c:axId val="131201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5263119"/>
        <c:crosses val="autoZero"/>
        <c:auto val="1"/>
        <c:lblAlgn val="ctr"/>
        <c:lblOffset val="100"/>
        <c:noMultiLvlLbl val="0"/>
      </c:catAx>
      <c:valAx>
        <c:axId val="179526311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013199"/>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Earned 15 and 30 College-Level Credits, Year</a:t>
            </a:r>
            <a:r>
              <a:rPr lang="en-US" baseline="0" dirty="0"/>
              <a:t> 1</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Earned 15 College-Level Credits in Year 1</c:v>
                </c:pt>
              </c:strCache>
            </c:strRef>
          </c:tx>
          <c:spPr>
            <a:ln w="50800" cap="rnd">
              <a:solidFill>
                <a:srgbClr val="6CC049">
                  <a:lumMod val="50000"/>
                </a:srgbClr>
              </a:solidFill>
              <a:round/>
            </a:ln>
            <a:effectLst/>
          </c:spPr>
          <c:marker>
            <c:symbol val="circle"/>
            <c:size val="6"/>
            <c:spPr>
              <a:solidFill>
                <a:srgbClr val="6CC049">
                  <a:lumMod val="50000"/>
                </a:srgbClr>
              </a:solidFill>
              <a:ln w="50800">
                <a:solidFill>
                  <a:srgbClr val="6CC049">
                    <a:lumMod val="5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6"/>
                <c:pt idx="0">
                  <c:v>2015</c:v>
                </c:pt>
                <c:pt idx="1">
                  <c:v>2016</c:v>
                </c:pt>
                <c:pt idx="2">
                  <c:v>2017</c:v>
                </c:pt>
                <c:pt idx="3">
                  <c:v>2018</c:v>
                </c:pt>
                <c:pt idx="4">
                  <c:v>2019</c:v>
                </c:pt>
                <c:pt idx="5">
                  <c:v>2020</c:v>
                </c:pt>
              </c:numCache>
            </c:numRef>
          </c:cat>
          <c:val>
            <c:numRef>
              <c:f>Sheet1!$B$2:$B$9</c:f>
              <c:numCache>
                <c:formatCode>0%</c:formatCode>
                <c:ptCount val="6"/>
                <c:pt idx="0">
                  <c:v>0.42</c:v>
                </c:pt>
                <c:pt idx="1">
                  <c:v>0.41</c:v>
                </c:pt>
                <c:pt idx="2">
                  <c:v>0.39</c:v>
                </c:pt>
                <c:pt idx="3">
                  <c:v>0.42</c:v>
                </c:pt>
                <c:pt idx="4">
                  <c:v>0.45</c:v>
                </c:pt>
                <c:pt idx="5">
                  <c:v>0.53</c:v>
                </c:pt>
              </c:numCache>
            </c:numRef>
          </c:val>
          <c:smooth val="0"/>
          <c:extLst>
            <c:ext xmlns:c16="http://schemas.microsoft.com/office/drawing/2014/chart" uri="{C3380CC4-5D6E-409C-BE32-E72D297353CC}">
              <c16:uniqueId val="{00000000-8E69-497E-BBA9-FC365C35258B}"/>
            </c:ext>
          </c:extLst>
        </c:ser>
        <c:ser>
          <c:idx val="1"/>
          <c:order val="1"/>
          <c:tx>
            <c:strRef>
              <c:f>Sheet1!$C$1</c:f>
              <c:strCache>
                <c:ptCount val="1"/>
                <c:pt idx="0">
                  <c:v>Earned 30 College Credits</c:v>
                </c:pt>
              </c:strCache>
            </c:strRef>
          </c:tx>
          <c:spPr>
            <a:ln w="50800" cap="rnd">
              <a:solidFill>
                <a:schemeClr val="accent2"/>
              </a:solidFill>
              <a:round/>
            </a:ln>
            <a:effectLst/>
          </c:spPr>
          <c:marker>
            <c:symbol val="circl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6"/>
                <c:pt idx="0">
                  <c:v>2015</c:v>
                </c:pt>
                <c:pt idx="1">
                  <c:v>2016</c:v>
                </c:pt>
                <c:pt idx="2">
                  <c:v>2017</c:v>
                </c:pt>
                <c:pt idx="3">
                  <c:v>2018</c:v>
                </c:pt>
                <c:pt idx="4">
                  <c:v>2019</c:v>
                </c:pt>
                <c:pt idx="5">
                  <c:v>2020</c:v>
                </c:pt>
              </c:numCache>
            </c:numRef>
          </c:cat>
          <c:val>
            <c:numRef>
              <c:f>Sheet1!$C$2:$C$9</c:f>
              <c:numCache>
                <c:formatCode>0%</c:formatCode>
                <c:ptCount val="6"/>
                <c:pt idx="0">
                  <c:v>7.0000000000000007E-2</c:v>
                </c:pt>
                <c:pt idx="1">
                  <c:v>7.2999999999999995E-2</c:v>
                </c:pt>
                <c:pt idx="2">
                  <c:v>7.0999999999999994E-2</c:v>
                </c:pt>
                <c:pt idx="3">
                  <c:v>7.8E-2</c:v>
                </c:pt>
                <c:pt idx="4">
                  <c:v>8.7999999999999995E-2</c:v>
                </c:pt>
                <c:pt idx="5">
                  <c:v>0.13500000000000001</c:v>
                </c:pt>
              </c:numCache>
            </c:numRef>
          </c:val>
          <c:smooth val="0"/>
          <c:extLst>
            <c:ext xmlns:c16="http://schemas.microsoft.com/office/drawing/2014/chart" uri="{C3380CC4-5D6E-409C-BE32-E72D297353CC}">
              <c16:uniqueId val="{00000001-8E69-497E-BBA9-FC365C35258B}"/>
            </c:ext>
          </c:extLst>
        </c:ser>
        <c:dLbls>
          <c:showLegendKey val="0"/>
          <c:showVal val="0"/>
          <c:showCatName val="0"/>
          <c:showSerName val="0"/>
          <c:showPercent val="0"/>
          <c:showBubbleSize val="0"/>
        </c:dLbls>
        <c:marker val="1"/>
        <c:smooth val="0"/>
        <c:axId val="1559923872"/>
        <c:axId val="1559908896"/>
      </c:lineChart>
      <c:catAx>
        <c:axId val="15599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9908896"/>
        <c:crosses val="autoZero"/>
        <c:auto val="1"/>
        <c:lblAlgn val="ctr"/>
        <c:lblOffset val="100"/>
        <c:noMultiLvlLbl val="0"/>
      </c:catAx>
      <c:valAx>
        <c:axId val="15599088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992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Transfer</a:t>
            </a:r>
            <a:r>
              <a:rPr lang="en-US" baseline="0" dirty="0"/>
              <a:t> within 6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Earned 6+ Credits in Term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 2012, transfer by 2018</c:v>
                </c:pt>
                <c:pt idx="1">
                  <c:v>Enter 2013, transfer by 2019</c:v>
                </c:pt>
                <c:pt idx="2">
                  <c:v>Enter 2014, transfer by 2020</c:v>
                </c:pt>
                <c:pt idx="3">
                  <c:v>Enter 2015, transfer by 2021</c:v>
                </c:pt>
              </c:strCache>
            </c:strRef>
          </c:cat>
          <c:val>
            <c:numRef>
              <c:f>Sheet1!$B$2:$B$5</c:f>
              <c:numCache>
                <c:formatCode>0%</c:formatCode>
                <c:ptCount val="4"/>
                <c:pt idx="0">
                  <c:v>0.23094688221709006</c:v>
                </c:pt>
                <c:pt idx="1">
                  <c:v>0.23474801061007958</c:v>
                </c:pt>
                <c:pt idx="2">
                  <c:v>0.24907885040530583</c:v>
                </c:pt>
                <c:pt idx="3">
                  <c:v>0.26619258120315203</c:v>
                </c:pt>
              </c:numCache>
            </c:numRef>
          </c:val>
          <c:extLst>
            <c:ext xmlns:c16="http://schemas.microsoft.com/office/drawing/2014/chart" uri="{C3380CC4-5D6E-409C-BE32-E72D297353CC}">
              <c16:uniqueId val="{00000000-5B78-47EF-BF44-3FACAE9BD39F}"/>
            </c:ext>
          </c:extLst>
        </c:ser>
        <c:dLbls>
          <c:dLblPos val="outEnd"/>
          <c:showLegendKey val="0"/>
          <c:showVal val="1"/>
          <c:showCatName val="0"/>
          <c:showSerName val="0"/>
          <c:showPercent val="0"/>
          <c:showBubbleSize val="0"/>
        </c:dLbls>
        <c:gapWidth val="89"/>
        <c:overlap val="-27"/>
        <c:axId val="1312013199"/>
        <c:axId val="1795263119"/>
      </c:barChart>
      <c:catAx>
        <c:axId val="131201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5263119"/>
        <c:crosses val="autoZero"/>
        <c:auto val="1"/>
        <c:lblAlgn val="ctr"/>
        <c:lblOffset val="100"/>
        <c:noMultiLvlLbl val="0"/>
      </c:catAx>
      <c:valAx>
        <c:axId val="1795263119"/>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013199"/>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3-year (150%) Completion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Completed College-Level Reading, Writing, and Math</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Enter 2012, grad 2015</c:v>
                </c:pt>
                <c:pt idx="1">
                  <c:v>Enter 2013, grad 2016</c:v>
                </c:pt>
                <c:pt idx="2">
                  <c:v>Enter 2014, grad 2017</c:v>
                </c:pt>
                <c:pt idx="3">
                  <c:v>Enter 2015, grad 2018</c:v>
                </c:pt>
                <c:pt idx="4">
                  <c:v>Enter 2016, grad 2019</c:v>
                </c:pt>
                <c:pt idx="5">
                  <c:v>Enter 2017, grad 2020</c:v>
                </c:pt>
                <c:pt idx="6">
                  <c:v>Enter 2018, grad 2120</c:v>
                </c:pt>
              </c:strCache>
            </c:strRef>
          </c:cat>
          <c:val>
            <c:numRef>
              <c:f>Sheet1!$B$2:$B$8</c:f>
              <c:numCache>
                <c:formatCode>0%</c:formatCode>
                <c:ptCount val="7"/>
                <c:pt idx="0">
                  <c:v>0.1321</c:v>
                </c:pt>
                <c:pt idx="1">
                  <c:v>0.15060000000000001</c:v>
                </c:pt>
                <c:pt idx="2">
                  <c:v>0.19539999999999999</c:v>
                </c:pt>
                <c:pt idx="3">
                  <c:v>0.21279999999999999</c:v>
                </c:pt>
                <c:pt idx="4">
                  <c:v>0.1996</c:v>
                </c:pt>
                <c:pt idx="5">
                  <c:v>0.17649999999999999</c:v>
                </c:pt>
                <c:pt idx="6">
                  <c:v>0.16919999999999999</c:v>
                </c:pt>
              </c:numCache>
            </c:numRef>
          </c:val>
          <c:extLst>
            <c:ext xmlns:c16="http://schemas.microsoft.com/office/drawing/2014/chart" uri="{C3380CC4-5D6E-409C-BE32-E72D297353CC}">
              <c16:uniqueId val="{00000000-A770-9949-8229-4A7EDF41F748}"/>
            </c:ext>
          </c:extLst>
        </c:ser>
        <c:dLbls>
          <c:dLblPos val="outEnd"/>
          <c:showLegendKey val="0"/>
          <c:showVal val="1"/>
          <c:showCatName val="0"/>
          <c:showSerName val="0"/>
          <c:showPercent val="0"/>
          <c:showBubbleSize val="0"/>
        </c:dLbls>
        <c:gapWidth val="89"/>
        <c:overlap val="-27"/>
        <c:axId val="1312013199"/>
        <c:axId val="1795263119"/>
      </c:barChart>
      <c:catAx>
        <c:axId val="131201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5263119"/>
        <c:crosses val="autoZero"/>
        <c:auto val="1"/>
        <c:lblAlgn val="ctr"/>
        <c:lblOffset val="100"/>
        <c:noMultiLvlLbl val="0"/>
      </c:catAx>
      <c:valAx>
        <c:axId val="1795263119"/>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2013199"/>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9B623-CC6C-4743-B722-0FDE4E255FC3}" type="doc">
      <dgm:prSet loTypeId="urn:microsoft.com/office/officeart/2005/8/layout/hChevron3" loCatId="" qsTypeId="urn:microsoft.com/office/officeart/2005/8/quickstyle/simple1" qsCatId="simple" csTypeId="urn:microsoft.com/office/officeart/2005/8/colors/accent1_3" csCatId="accent1" phldr="1"/>
      <dgm:spPr/>
    </dgm:pt>
    <dgm:pt modelId="{A1C6CF68-D0D7-184A-9293-84CB15210150}">
      <dgm:prSet phldrT="[Text]"/>
      <dgm:spPr/>
      <dgm:t>
        <a:bodyPr/>
        <a:lstStyle/>
        <a:p>
          <a:r>
            <a:rPr lang="en-US" dirty="0"/>
            <a:t>Connect</a:t>
          </a:r>
        </a:p>
      </dgm:t>
    </dgm:pt>
    <dgm:pt modelId="{9E0A3E00-0BD4-9746-8D7A-FCD76A4C3289}" type="parTrans" cxnId="{8877A375-9834-A048-B305-DDD46B5B07D2}">
      <dgm:prSet/>
      <dgm:spPr/>
      <dgm:t>
        <a:bodyPr/>
        <a:lstStyle/>
        <a:p>
          <a:endParaRPr lang="en-US"/>
        </a:p>
      </dgm:t>
    </dgm:pt>
    <dgm:pt modelId="{3A1CA7DA-E09A-324A-B2AE-9C655CC63E16}" type="sibTrans" cxnId="{8877A375-9834-A048-B305-DDD46B5B07D2}">
      <dgm:prSet/>
      <dgm:spPr/>
      <dgm:t>
        <a:bodyPr/>
        <a:lstStyle/>
        <a:p>
          <a:endParaRPr lang="en-US"/>
        </a:p>
      </dgm:t>
    </dgm:pt>
    <dgm:pt modelId="{C9E2CD1F-5827-A444-84D5-605E98845A2C}">
      <dgm:prSet phldrT="[Text]"/>
      <dgm:spPr/>
      <dgm:t>
        <a:bodyPr/>
        <a:lstStyle/>
        <a:p>
          <a:r>
            <a:rPr lang="en-US" dirty="0">
              <a:solidFill>
                <a:schemeClr val="tx1">
                  <a:lumMod val="65000"/>
                  <a:lumOff val="35000"/>
                </a:schemeClr>
              </a:solidFill>
            </a:rPr>
            <a:t>Progress</a:t>
          </a:r>
        </a:p>
      </dgm:t>
    </dgm:pt>
    <dgm:pt modelId="{A140F649-2385-174D-BF05-14AE9C9002A7}" type="parTrans" cxnId="{CC6D89D4-D697-AD4E-BA65-3285E5EEB310}">
      <dgm:prSet/>
      <dgm:spPr/>
      <dgm:t>
        <a:bodyPr/>
        <a:lstStyle/>
        <a:p>
          <a:endParaRPr lang="en-US"/>
        </a:p>
      </dgm:t>
    </dgm:pt>
    <dgm:pt modelId="{0ACB7133-915D-224C-95B9-C438BEB99DDD}" type="sibTrans" cxnId="{CC6D89D4-D697-AD4E-BA65-3285E5EEB310}">
      <dgm:prSet/>
      <dgm:spPr/>
      <dgm:t>
        <a:bodyPr/>
        <a:lstStyle/>
        <a:p>
          <a:endParaRPr lang="en-US"/>
        </a:p>
      </dgm:t>
    </dgm:pt>
    <dgm:pt modelId="{94E75BC3-9FCC-594A-AE9D-5488A4B43896}">
      <dgm:prSet phldrT="[Text]"/>
      <dgm:spPr/>
      <dgm:t>
        <a:bodyPr/>
        <a:lstStyle/>
        <a:p>
          <a:r>
            <a:rPr lang="en-US" dirty="0">
              <a:solidFill>
                <a:schemeClr val="tx1"/>
              </a:solidFill>
            </a:rPr>
            <a:t>Succeed</a:t>
          </a:r>
        </a:p>
      </dgm:t>
    </dgm:pt>
    <dgm:pt modelId="{80CF2F57-412F-AF44-9F9F-1E30791F59A4}" type="parTrans" cxnId="{6C097224-C844-B646-B690-9AB74AF74242}">
      <dgm:prSet/>
      <dgm:spPr/>
      <dgm:t>
        <a:bodyPr/>
        <a:lstStyle/>
        <a:p>
          <a:endParaRPr lang="en-US"/>
        </a:p>
      </dgm:t>
    </dgm:pt>
    <dgm:pt modelId="{7B30E831-52E4-C944-8826-D5FE946826CE}" type="sibTrans" cxnId="{6C097224-C844-B646-B690-9AB74AF74242}">
      <dgm:prSet/>
      <dgm:spPr/>
      <dgm:t>
        <a:bodyPr/>
        <a:lstStyle/>
        <a:p>
          <a:endParaRPr lang="en-US"/>
        </a:p>
      </dgm:t>
    </dgm:pt>
    <dgm:pt modelId="{1EE4D982-81DD-B84D-8381-45B21C7A02BB}">
      <dgm:prSet phldrT="[Text]"/>
      <dgm:spPr/>
      <dgm:t>
        <a:bodyPr/>
        <a:lstStyle/>
        <a:p>
          <a:r>
            <a:rPr lang="en-US" dirty="0"/>
            <a:t>Enter</a:t>
          </a:r>
        </a:p>
      </dgm:t>
    </dgm:pt>
    <dgm:pt modelId="{0BE73B3B-9B3E-A945-AF11-CF2D72D0358E}" type="parTrans" cxnId="{330EE0C1-25EE-2D44-8D38-A85EF3B588EF}">
      <dgm:prSet/>
      <dgm:spPr/>
      <dgm:t>
        <a:bodyPr/>
        <a:lstStyle/>
        <a:p>
          <a:endParaRPr lang="en-US"/>
        </a:p>
      </dgm:t>
    </dgm:pt>
    <dgm:pt modelId="{E3272911-EB1E-8847-B457-9CEE120F2785}" type="sibTrans" cxnId="{330EE0C1-25EE-2D44-8D38-A85EF3B588EF}">
      <dgm:prSet/>
      <dgm:spPr/>
      <dgm:t>
        <a:bodyPr/>
        <a:lstStyle/>
        <a:p>
          <a:endParaRPr lang="en-US"/>
        </a:p>
      </dgm:t>
    </dgm:pt>
    <dgm:pt modelId="{13E645D8-06F0-C248-9838-F03AACB8B108}" type="pres">
      <dgm:prSet presAssocID="{C5A9B623-CC6C-4743-B722-0FDE4E255FC3}" presName="Name0" presStyleCnt="0">
        <dgm:presLayoutVars>
          <dgm:dir/>
          <dgm:resizeHandles val="exact"/>
        </dgm:presLayoutVars>
      </dgm:prSet>
      <dgm:spPr/>
    </dgm:pt>
    <dgm:pt modelId="{48797484-B3E5-0F45-84BD-F62C641D757D}" type="pres">
      <dgm:prSet presAssocID="{A1C6CF68-D0D7-184A-9293-84CB15210150}" presName="parTxOnly" presStyleLbl="node1" presStyleIdx="0" presStyleCnt="4">
        <dgm:presLayoutVars>
          <dgm:bulletEnabled val="1"/>
        </dgm:presLayoutVars>
      </dgm:prSet>
      <dgm:spPr/>
      <dgm:t>
        <a:bodyPr/>
        <a:lstStyle/>
        <a:p>
          <a:endParaRPr lang="en-US"/>
        </a:p>
      </dgm:t>
    </dgm:pt>
    <dgm:pt modelId="{99971657-E4C0-6042-A6E7-38E8E558FA91}" type="pres">
      <dgm:prSet presAssocID="{3A1CA7DA-E09A-324A-B2AE-9C655CC63E16}" presName="parSpace" presStyleCnt="0"/>
      <dgm:spPr/>
    </dgm:pt>
    <dgm:pt modelId="{E8257740-88CD-4A48-8F9B-10BB96D0BA21}" type="pres">
      <dgm:prSet presAssocID="{1EE4D982-81DD-B84D-8381-45B21C7A02BB}" presName="parTxOnly" presStyleLbl="node1" presStyleIdx="1" presStyleCnt="4">
        <dgm:presLayoutVars>
          <dgm:bulletEnabled val="1"/>
        </dgm:presLayoutVars>
      </dgm:prSet>
      <dgm:spPr/>
      <dgm:t>
        <a:bodyPr/>
        <a:lstStyle/>
        <a:p>
          <a:endParaRPr lang="en-US"/>
        </a:p>
      </dgm:t>
    </dgm:pt>
    <dgm:pt modelId="{A213468B-7B31-C944-829F-F593F50C8127}" type="pres">
      <dgm:prSet presAssocID="{E3272911-EB1E-8847-B457-9CEE120F2785}" presName="parSpace" presStyleCnt="0"/>
      <dgm:spPr/>
    </dgm:pt>
    <dgm:pt modelId="{0A8AB82C-5ADB-DB48-9EC3-DA8D3DDF6C01}" type="pres">
      <dgm:prSet presAssocID="{C9E2CD1F-5827-A444-84D5-605E98845A2C}" presName="parTxOnly" presStyleLbl="node1" presStyleIdx="2" presStyleCnt="4">
        <dgm:presLayoutVars>
          <dgm:bulletEnabled val="1"/>
        </dgm:presLayoutVars>
      </dgm:prSet>
      <dgm:spPr/>
      <dgm:t>
        <a:bodyPr/>
        <a:lstStyle/>
        <a:p>
          <a:endParaRPr lang="en-US"/>
        </a:p>
      </dgm:t>
    </dgm:pt>
    <dgm:pt modelId="{CA3730B9-4868-614A-B1CE-D562FFE3C8E4}" type="pres">
      <dgm:prSet presAssocID="{0ACB7133-915D-224C-95B9-C438BEB99DDD}" presName="parSpace" presStyleCnt="0"/>
      <dgm:spPr/>
    </dgm:pt>
    <dgm:pt modelId="{3836DC43-9EB2-F147-A212-60F9103753AD}" type="pres">
      <dgm:prSet presAssocID="{94E75BC3-9FCC-594A-AE9D-5488A4B43896}" presName="parTxOnly" presStyleLbl="node1" presStyleIdx="3" presStyleCnt="4">
        <dgm:presLayoutVars>
          <dgm:bulletEnabled val="1"/>
        </dgm:presLayoutVars>
      </dgm:prSet>
      <dgm:spPr/>
      <dgm:t>
        <a:bodyPr/>
        <a:lstStyle/>
        <a:p>
          <a:endParaRPr lang="en-US"/>
        </a:p>
      </dgm:t>
    </dgm:pt>
  </dgm:ptLst>
  <dgm:cxnLst>
    <dgm:cxn modelId="{69B6BDF1-D0FD-F642-A049-895FDA6F49CE}" type="presOf" srcId="{A1C6CF68-D0D7-184A-9293-84CB15210150}" destId="{48797484-B3E5-0F45-84BD-F62C641D757D}" srcOrd="0" destOrd="0" presId="urn:microsoft.com/office/officeart/2005/8/layout/hChevron3"/>
    <dgm:cxn modelId="{5C384458-A02A-9044-B4D6-B732F8183BD5}" type="presOf" srcId="{1EE4D982-81DD-B84D-8381-45B21C7A02BB}" destId="{E8257740-88CD-4A48-8F9B-10BB96D0BA21}" srcOrd="0" destOrd="0" presId="urn:microsoft.com/office/officeart/2005/8/layout/hChevron3"/>
    <dgm:cxn modelId="{330EE0C1-25EE-2D44-8D38-A85EF3B588EF}" srcId="{C5A9B623-CC6C-4743-B722-0FDE4E255FC3}" destId="{1EE4D982-81DD-B84D-8381-45B21C7A02BB}" srcOrd="1" destOrd="0" parTransId="{0BE73B3B-9B3E-A945-AF11-CF2D72D0358E}" sibTransId="{E3272911-EB1E-8847-B457-9CEE120F2785}"/>
    <dgm:cxn modelId="{8877A375-9834-A048-B305-DDD46B5B07D2}" srcId="{C5A9B623-CC6C-4743-B722-0FDE4E255FC3}" destId="{A1C6CF68-D0D7-184A-9293-84CB15210150}" srcOrd="0" destOrd="0" parTransId="{9E0A3E00-0BD4-9746-8D7A-FCD76A4C3289}" sibTransId="{3A1CA7DA-E09A-324A-B2AE-9C655CC63E16}"/>
    <dgm:cxn modelId="{CC6D89D4-D697-AD4E-BA65-3285E5EEB310}" srcId="{C5A9B623-CC6C-4743-B722-0FDE4E255FC3}" destId="{C9E2CD1F-5827-A444-84D5-605E98845A2C}" srcOrd="2" destOrd="0" parTransId="{A140F649-2385-174D-BF05-14AE9C9002A7}" sibTransId="{0ACB7133-915D-224C-95B9-C438BEB99DDD}"/>
    <dgm:cxn modelId="{55D318B1-1F53-544A-938F-E8E7BAC07C95}" type="presOf" srcId="{94E75BC3-9FCC-594A-AE9D-5488A4B43896}" destId="{3836DC43-9EB2-F147-A212-60F9103753AD}" srcOrd="0" destOrd="0" presId="urn:microsoft.com/office/officeart/2005/8/layout/hChevron3"/>
    <dgm:cxn modelId="{BB783DAA-9DCA-0A40-934E-93E89D29F0C8}" type="presOf" srcId="{C9E2CD1F-5827-A444-84D5-605E98845A2C}" destId="{0A8AB82C-5ADB-DB48-9EC3-DA8D3DDF6C01}" srcOrd="0" destOrd="0" presId="urn:microsoft.com/office/officeart/2005/8/layout/hChevron3"/>
    <dgm:cxn modelId="{6C097224-C844-B646-B690-9AB74AF74242}" srcId="{C5A9B623-CC6C-4743-B722-0FDE4E255FC3}" destId="{94E75BC3-9FCC-594A-AE9D-5488A4B43896}" srcOrd="3" destOrd="0" parTransId="{80CF2F57-412F-AF44-9F9F-1E30791F59A4}" sibTransId="{7B30E831-52E4-C944-8826-D5FE946826CE}"/>
    <dgm:cxn modelId="{F9B6CB7D-00E4-D24E-8B70-A6CEC9889293}" type="presOf" srcId="{C5A9B623-CC6C-4743-B722-0FDE4E255FC3}" destId="{13E645D8-06F0-C248-9838-F03AACB8B108}" srcOrd="0" destOrd="0" presId="urn:microsoft.com/office/officeart/2005/8/layout/hChevron3"/>
    <dgm:cxn modelId="{B4D6E251-5848-C54D-9BFB-B9061CD02211}" type="presParOf" srcId="{13E645D8-06F0-C248-9838-F03AACB8B108}" destId="{48797484-B3E5-0F45-84BD-F62C641D757D}" srcOrd="0" destOrd="0" presId="urn:microsoft.com/office/officeart/2005/8/layout/hChevron3"/>
    <dgm:cxn modelId="{5BC82D2F-13F5-1049-920D-4416FA431C72}" type="presParOf" srcId="{13E645D8-06F0-C248-9838-F03AACB8B108}" destId="{99971657-E4C0-6042-A6E7-38E8E558FA91}" srcOrd="1" destOrd="0" presId="urn:microsoft.com/office/officeart/2005/8/layout/hChevron3"/>
    <dgm:cxn modelId="{7D87C6F3-1C58-464A-8539-6DB221974D10}" type="presParOf" srcId="{13E645D8-06F0-C248-9838-F03AACB8B108}" destId="{E8257740-88CD-4A48-8F9B-10BB96D0BA21}" srcOrd="2" destOrd="0" presId="urn:microsoft.com/office/officeart/2005/8/layout/hChevron3"/>
    <dgm:cxn modelId="{CFE58F40-7AD2-EB45-94B9-BBD5F9B9C03A}" type="presParOf" srcId="{13E645D8-06F0-C248-9838-F03AACB8B108}" destId="{A213468B-7B31-C944-829F-F593F50C8127}" srcOrd="3" destOrd="0" presId="urn:microsoft.com/office/officeart/2005/8/layout/hChevron3"/>
    <dgm:cxn modelId="{F8F398B1-C6BA-EE4F-A90D-7EAF56AFF1A4}" type="presParOf" srcId="{13E645D8-06F0-C248-9838-F03AACB8B108}" destId="{0A8AB82C-5ADB-DB48-9EC3-DA8D3DDF6C01}" srcOrd="4" destOrd="0" presId="urn:microsoft.com/office/officeart/2005/8/layout/hChevron3"/>
    <dgm:cxn modelId="{609D9A05-E868-8C44-824A-A10395CE0F6B}" type="presParOf" srcId="{13E645D8-06F0-C248-9838-F03AACB8B108}" destId="{CA3730B9-4868-614A-B1CE-D562FFE3C8E4}" srcOrd="5" destOrd="0" presId="urn:microsoft.com/office/officeart/2005/8/layout/hChevron3"/>
    <dgm:cxn modelId="{60BDDADB-466F-914D-BD79-0ADD147067DD}" type="presParOf" srcId="{13E645D8-06F0-C248-9838-F03AACB8B108}" destId="{3836DC43-9EB2-F147-A212-60F9103753AD}"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7484-B3E5-0F45-84BD-F62C641D757D}">
      <dsp:nvSpPr>
        <dsp:cNvPr id="0" name=""/>
        <dsp:cNvSpPr/>
      </dsp:nvSpPr>
      <dsp:spPr>
        <a:xfrm>
          <a:off x="2447" y="1688770"/>
          <a:ext cx="2456058" cy="982423"/>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Connect</a:t>
          </a:r>
        </a:p>
      </dsp:txBody>
      <dsp:txXfrm>
        <a:off x="2447" y="1688770"/>
        <a:ext cx="2210452" cy="982423"/>
      </dsp:txXfrm>
    </dsp:sp>
    <dsp:sp modelId="{E8257740-88CD-4A48-8F9B-10BB96D0BA21}">
      <dsp:nvSpPr>
        <dsp:cNvPr id="0" name=""/>
        <dsp:cNvSpPr/>
      </dsp:nvSpPr>
      <dsp:spPr>
        <a:xfrm>
          <a:off x="1967295" y="1688770"/>
          <a:ext cx="2456058" cy="982423"/>
        </a:xfrm>
        <a:prstGeom prst="chevron">
          <a:avLst/>
        </a:prstGeom>
        <a:solidFill>
          <a:schemeClr val="accent1">
            <a:shade val="80000"/>
            <a:hueOff val="-160788"/>
            <a:satOff val="5684"/>
            <a:lumOff val="99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Enter</a:t>
          </a:r>
        </a:p>
      </dsp:txBody>
      <dsp:txXfrm>
        <a:off x="2458507" y="1688770"/>
        <a:ext cx="1473635" cy="982423"/>
      </dsp:txXfrm>
    </dsp:sp>
    <dsp:sp modelId="{0A8AB82C-5ADB-DB48-9EC3-DA8D3DDF6C01}">
      <dsp:nvSpPr>
        <dsp:cNvPr id="0" name=""/>
        <dsp:cNvSpPr/>
      </dsp:nvSpPr>
      <dsp:spPr>
        <a:xfrm>
          <a:off x="3932142" y="1688770"/>
          <a:ext cx="2456058" cy="982423"/>
        </a:xfrm>
        <a:prstGeom prst="chevron">
          <a:avLst/>
        </a:prstGeom>
        <a:solidFill>
          <a:schemeClr val="accent1">
            <a:shade val="80000"/>
            <a:hueOff val="-321576"/>
            <a:satOff val="11368"/>
            <a:lumOff val="19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solidFill>
                <a:schemeClr val="tx1">
                  <a:lumMod val="65000"/>
                  <a:lumOff val="35000"/>
                </a:schemeClr>
              </a:solidFill>
            </a:rPr>
            <a:t>Progress</a:t>
          </a:r>
        </a:p>
      </dsp:txBody>
      <dsp:txXfrm>
        <a:off x="4423354" y="1688770"/>
        <a:ext cx="1473635" cy="982423"/>
      </dsp:txXfrm>
    </dsp:sp>
    <dsp:sp modelId="{3836DC43-9EB2-F147-A212-60F9103753AD}">
      <dsp:nvSpPr>
        <dsp:cNvPr id="0" name=""/>
        <dsp:cNvSpPr/>
      </dsp:nvSpPr>
      <dsp:spPr>
        <a:xfrm>
          <a:off x="5896989" y="1688770"/>
          <a:ext cx="2456058" cy="982423"/>
        </a:xfrm>
        <a:prstGeom prst="chevron">
          <a:avLst/>
        </a:prstGeom>
        <a:solidFill>
          <a:schemeClr val="accent1">
            <a:shade val="80000"/>
            <a:hueOff val="-482364"/>
            <a:satOff val="17052"/>
            <a:lumOff val="29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Succeed</a:t>
          </a:r>
        </a:p>
      </dsp:txBody>
      <dsp:txXfrm>
        <a:off x="6388201" y="1688770"/>
        <a:ext cx="1473635" cy="9824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C1D57-7327-44EC-A26D-3D7C3E8A1335}"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2D77F-9ECC-498C-95B0-87F34573FC26}" type="slidenum">
              <a:rPr lang="en-US" smtClean="0"/>
              <a:t>‹#›</a:t>
            </a:fld>
            <a:endParaRPr lang="en-US"/>
          </a:p>
        </p:txBody>
      </p:sp>
    </p:spTree>
    <p:extLst>
      <p:ext uri="{BB962C8B-B14F-4D97-AF65-F5344CB8AC3E}">
        <p14:creationId xmlns:p14="http://schemas.microsoft.com/office/powerpoint/2010/main" val="205762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past November, HCC was awarded the 2022 Rodeo Award in </a:t>
            </a:r>
            <a:r>
              <a:rPr lang="en-US" sz="1200" u="sng" kern="1200" dirty="0" smtClean="0">
                <a:solidFill>
                  <a:schemeClr val="tx1"/>
                </a:solidFill>
                <a:effectLst/>
                <a:latin typeface="+mn-lt"/>
                <a:ea typeface="+mn-ea"/>
                <a:cs typeface="+mn-cs"/>
              </a:rPr>
              <a:t>Recognition of Dedication to Educational Outcomes</a:t>
            </a:r>
            <a:r>
              <a:rPr lang="en-US" sz="1200" u="sng"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the Texas Pathways Institute.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HCC’s Pathways work involves the College’s efforts to design, clear, coherent and structured experiences and help guide students along their chosen academic and career pathway—from the student point of entry to their exit from HCC.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Award [READ Slide] so This award</a:t>
            </a:r>
            <a:r>
              <a:rPr lang="en-US" sz="1200" i="1" kern="1200" dirty="0" smtClean="0">
                <a:solidFill>
                  <a:schemeClr val="tx1"/>
                </a:solidFill>
                <a:effectLst/>
                <a:latin typeface="+mn-lt"/>
                <a:ea typeface="+mn-ea"/>
                <a:cs typeface="+mn-cs"/>
              </a:rPr>
              <a:t> exemplifies all of the work that all of you are doing to ensure that our students are successful.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2D77F-9ECC-498C-95B0-87F34573FC26}" type="slidenum">
              <a:rPr lang="en-US" smtClean="0"/>
              <a:t>2</a:t>
            </a:fld>
            <a:endParaRPr lang="en-US"/>
          </a:p>
        </p:txBody>
      </p:sp>
    </p:spTree>
    <p:extLst>
      <p:ext uri="{BB962C8B-B14F-4D97-AF65-F5344CB8AC3E}">
        <p14:creationId xmlns:p14="http://schemas.microsoft.com/office/powerpoint/2010/main" val="111877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Student Success Framework is based on the four Texas Pathways Pillars and was developed to help anchor and align the work that has been done College-Wide to support student learning, engagement and success. The framework includes student experience stages: C, E, P/C, and A., strategies to support these stages, as well as outcomes to help us measure our progress…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many of you continue to use the </a:t>
            </a:r>
            <a:r>
              <a:rPr lang="en-US" sz="1200" kern="1200" dirty="0" smtClean="0">
                <a:solidFill>
                  <a:schemeClr val="tx1"/>
                </a:solidFill>
                <a:effectLst/>
                <a:latin typeface="+mn-lt"/>
                <a:ea typeface="+mn-ea"/>
                <a:cs typeface="+mn-cs"/>
              </a:rPr>
              <a:t>Student Success Framework as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Road Map to guide us to our North Star: </a:t>
            </a:r>
            <a:r>
              <a:rPr lang="en-US" sz="1200" i="1" kern="1200" dirty="0" smtClean="0">
                <a:solidFill>
                  <a:schemeClr val="tx1"/>
                </a:solidFill>
                <a:effectLst/>
                <a:latin typeface="+mn-lt"/>
                <a:ea typeface="+mn-ea"/>
                <a:cs typeface="+mn-cs"/>
              </a:rPr>
              <a:t>The Ultimate Student Experience</a:t>
            </a:r>
            <a:r>
              <a:rPr lang="en-US" sz="1200" kern="1200" dirty="0" smtClean="0">
                <a:solidFill>
                  <a:schemeClr val="tx1"/>
                </a:solidFill>
                <a:effectLst/>
                <a:latin typeface="+mn-lt"/>
                <a:ea typeface="+mn-ea"/>
                <a:cs typeface="+mn-cs"/>
              </a:rPr>
              <a:t>.  We know that each of you touch students at the different stages of their experience to help enrich their lives…AND </a:t>
            </a:r>
          </a:p>
          <a:p>
            <a:r>
              <a:rPr lang="en-US" sz="1200" kern="1200" dirty="0" smtClean="0">
                <a:solidFill>
                  <a:schemeClr val="tx1"/>
                </a:solidFill>
                <a:effectLst/>
                <a:latin typeface="+mn-lt"/>
                <a:ea typeface="+mn-ea"/>
                <a:cs typeface="+mn-cs"/>
              </a:rPr>
              <a:t>We know that the work that you are doing is making a difference and we  want to salute you today, we honor you.  Give yourselves a big round of APPLAUSE!!!!!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will now </a:t>
            </a:r>
            <a:r>
              <a:rPr lang="en-US" sz="1200" kern="1200" dirty="0" smtClean="0">
                <a:solidFill>
                  <a:schemeClr val="tx1"/>
                </a:solidFill>
                <a:effectLst/>
                <a:latin typeface="+mn-lt"/>
                <a:ea typeface="+mn-ea"/>
                <a:cs typeface="+mn-cs"/>
              </a:rPr>
              <a:t>turn it over to Dr. Andrea </a:t>
            </a:r>
            <a:r>
              <a:rPr lang="en-US" sz="1200" kern="1200" dirty="0" err="1" smtClean="0">
                <a:solidFill>
                  <a:schemeClr val="tx1"/>
                </a:solidFill>
                <a:effectLst/>
                <a:latin typeface="+mn-lt"/>
                <a:ea typeface="+mn-ea"/>
                <a:cs typeface="+mn-cs"/>
              </a:rPr>
              <a:t>Burridge</a:t>
            </a:r>
            <a:r>
              <a:rPr lang="en-US" sz="1200" kern="1200" dirty="0" smtClean="0">
                <a:solidFill>
                  <a:schemeClr val="tx1"/>
                </a:solidFill>
                <a:effectLst/>
                <a:latin typeface="+mn-lt"/>
                <a:ea typeface="+mn-ea"/>
                <a:cs typeface="+mn-cs"/>
              </a:rPr>
              <a:t> who will discuss the data/metrics that lead to HCC’s success as a Texas Pathways Rodeo Award Recipient!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2D77F-9ECC-498C-95B0-87F34573FC26}" type="slidenum">
              <a:rPr lang="en-US" smtClean="0"/>
              <a:t>3</a:t>
            </a:fld>
            <a:endParaRPr lang="en-US"/>
          </a:p>
        </p:txBody>
      </p:sp>
    </p:spTree>
    <p:extLst>
      <p:ext uri="{BB962C8B-B14F-4D97-AF65-F5344CB8AC3E}">
        <p14:creationId xmlns:p14="http://schemas.microsoft.com/office/powerpoint/2010/main" val="224868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2D77F-9ECC-498C-95B0-87F34573FC26}" type="slidenum">
              <a:rPr lang="en-US" smtClean="0"/>
              <a:t>6</a:t>
            </a:fld>
            <a:endParaRPr lang="en-US"/>
          </a:p>
        </p:txBody>
      </p:sp>
    </p:spTree>
    <p:extLst>
      <p:ext uri="{BB962C8B-B14F-4D97-AF65-F5344CB8AC3E}">
        <p14:creationId xmlns:p14="http://schemas.microsoft.com/office/powerpoint/2010/main" val="274369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Rodeo award recognized HCC’s improvement in 5 measures of student success at entry.  The percentage of students completing college-level Math, college-level reading, or College-Level writing increased. The percentage of students completing </a:t>
            </a:r>
            <a:r>
              <a:rPr lang="en-US" u="sng" dirty="0"/>
              <a:t>all three milestones </a:t>
            </a:r>
            <a:r>
              <a:rPr lang="en-US" dirty="0"/>
              <a:t>in their first year has increased as well—from 14% to 35%--this is depicted in the blue graph on the level. Moreover, our students are earning more college-level credits in their first term—we see an increase from 43% to 68% of students earning at least 6 credit hours in their first term.</a:t>
            </a:r>
          </a:p>
          <a:p>
            <a:endParaRPr lang="en-US" dirty="0"/>
          </a:p>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2C1BF-A14E-454A-AE4C-78E69271C9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4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HCC’s student success is increasing as they progress though out their programs, and the rodeo award recognized HCC for all three of these progress measures. Our Fall – Spring Persistence has increased since 2013—from 71% to 74%.  With it, and with corequisite acceleration, the percentage of students earning 15 credit hours has increased from 33% to 53%.  Although HCC students are more often part time students, the percentage of students earning 30 credits in their first year has increased as well, from 4.9% to 13.5%.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2C1BF-A14E-454A-AE4C-78E69271C9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47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Completion, I think we see some COVID in those last two bars.</a:t>
            </a:r>
          </a:p>
          <a:p>
            <a:endParaRPr lang="en-US" dirty="0"/>
          </a:p>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2C1BF-A14E-454A-AE4C-78E69271C9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24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recognition belongs to the entire institution, and I’d like to thank the faculty and staff who serve our students every day</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2C1BF-A14E-454A-AE4C-78E69271C9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02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7965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714EC04F-DC4E-4A5D-A8BF-665B33B91B5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FAEA-D759-4F98-9A62-3AFADE5FB380}"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smtClean="0"/>
              <a:t>Edit Master text styles</a:t>
            </a:r>
          </a:p>
        </p:txBody>
      </p:sp>
    </p:spTree>
    <p:extLst>
      <p:ext uri="{BB962C8B-B14F-4D97-AF65-F5344CB8AC3E}">
        <p14:creationId xmlns:p14="http://schemas.microsoft.com/office/powerpoint/2010/main" val="22504281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714EC04F-DC4E-4A5D-A8BF-665B33B91B5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FAEA-D759-4F98-9A62-3AFADE5FB380}"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38164314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714EC04F-DC4E-4A5D-A8BF-665B33B91B55}" type="datetimeFigureOut">
              <a:rPr lang="en-US" smtClean="0"/>
              <a:t>4/20/2023</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561FAEA-D759-4F98-9A62-3AFADE5FB380}" type="slidenum">
              <a:rPr lang="en-US" smtClean="0"/>
              <a:t>‹#›</a:t>
            </a:fld>
            <a:endParaRPr lang="en-US"/>
          </a:p>
        </p:txBody>
      </p:sp>
    </p:spTree>
    <p:extLst>
      <p:ext uri="{BB962C8B-B14F-4D97-AF65-F5344CB8AC3E}">
        <p14:creationId xmlns:p14="http://schemas.microsoft.com/office/powerpoint/2010/main" val="134611114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Date Placeholder 5"/>
          <p:cNvSpPr>
            <a:spLocks noGrp="1"/>
          </p:cNvSpPr>
          <p:nvPr>
            <p:ph type="dt" sz="half" idx="10"/>
          </p:nvPr>
        </p:nvSpPr>
        <p:spPr/>
        <p:txBody>
          <a:bodyPr/>
          <a:lstStyle>
            <a:lvl1pPr>
              <a:defRPr>
                <a:solidFill>
                  <a:schemeClr val="bg1"/>
                </a:solidFill>
              </a:defRPr>
            </a:lvl1pPr>
          </a:lstStyle>
          <a:p>
            <a:fld id="{714EC04F-DC4E-4A5D-A8BF-665B33B91B55}" type="datetimeFigureOut">
              <a:rPr lang="en-US" smtClean="0"/>
              <a:t>4/20/2023</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4561FAEA-D759-4F98-9A62-3AFADE5FB380}" type="slidenum">
              <a:rPr lang="en-US" smtClean="0"/>
              <a:t>‹#›</a:t>
            </a:fld>
            <a:endParaRPr lang="en-US"/>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Fifth level</a:t>
            </a:r>
            <a:endParaRPr lang="en-US" dirty="0"/>
          </a:p>
        </p:txBody>
      </p:sp>
    </p:spTree>
    <p:extLst>
      <p:ext uri="{BB962C8B-B14F-4D97-AF65-F5344CB8AC3E}">
        <p14:creationId xmlns:p14="http://schemas.microsoft.com/office/powerpoint/2010/main" val="3838063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561FAEA-D759-4F98-9A62-3AFADE5FB380}" type="slidenum">
              <a:rPr lang="en-US" smtClean="0"/>
              <a:t>‹#›</a:t>
            </a:fld>
            <a:endParaRPr lang="en-US"/>
          </a:p>
        </p:txBody>
      </p:sp>
    </p:spTree>
    <p:extLst>
      <p:ext uri="{BB962C8B-B14F-4D97-AF65-F5344CB8AC3E}">
        <p14:creationId xmlns:p14="http://schemas.microsoft.com/office/powerpoint/2010/main" val="12916492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714EC04F-DC4E-4A5D-A8BF-665B33B91B55}" type="datetimeFigureOut">
              <a:rPr lang="en-US" smtClean="0"/>
              <a:t>4/20/2023</a:t>
            </a:fld>
            <a:endParaRPr lang="en-US"/>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4561FAEA-D759-4F98-9A62-3AFADE5FB380}" type="slidenum">
              <a:rPr lang="en-US" smtClean="0"/>
              <a:t>‹#›</a:t>
            </a:fld>
            <a:endParaRPr lang="en-US"/>
          </a:p>
        </p:txBody>
      </p:sp>
    </p:spTree>
    <p:extLst>
      <p:ext uri="{BB962C8B-B14F-4D97-AF65-F5344CB8AC3E}">
        <p14:creationId xmlns:p14="http://schemas.microsoft.com/office/powerpoint/2010/main" val="8584138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4EC04F-DC4E-4A5D-A8BF-665B33B91B5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FAEA-D759-4F98-9A62-3AFADE5FB380}" type="slidenum">
              <a:rPr lang="en-US" smtClean="0"/>
              <a:t>‹#›</a:t>
            </a:fld>
            <a:endParaRPr lang="en-US"/>
          </a:p>
        </p:txBody>
      </p:sp>
    </p:spTree>
    <p:extLst>
      <p:ext uri="{BB962C8B-B14F-4D97-AF65-F5344CB8AC3E}">
        <p14:creationId xmlns:p14="http://schemas.microsoft.com/office/powerpoint/2010/main" val="398281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EC04F-DC4E-4A5D-A8BF-665B33B91B5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FAEA-D759-4F98-9A62-3AFADE5FB380}" type="slidenum">
              <a:rPr lang="en-US" smtClean="0"/>
              <a:t>‹#›</a:t>
            </a:fld>
            <a:endParaRPr lang="en-US"/>
          </a:p>
        </p:txBody>
      </p:sp>
    </p:spTree>
    <p:extLst>
      <p:ext uri="{BB962C8B-B14F-4D97-AF65-F5344CB8AC3E}">
        <p14:creationId xmlns:p14="http://schemas.microsoft.com/office/powerpoint/2010/main" val="36467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4/20/2023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474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4/20/2023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55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4EC04F-DC4E-4A5D-A8BF-665B33B91B5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FAEA-D759-4F98-9A62-3AFADE5FB380}"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6509695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4/20/2023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477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4/20/2023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046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4/20/2023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9013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4/20/2023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041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4/20/2023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702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4/20/2023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354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4/20/2023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2604693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4/20/2023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027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4/20/2023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3153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4/20/2023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882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EC04F-DC4E-4A5D-A8BF-665B33B91B55}"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1FAEA-D759-4F98-9A62-3AFADE5FB380}" type="slidenum">
              <a:rPr lang="en-US" smtClean="0"/>
              <a:t>‹#›</a:t>
            </a:fld>
            <a:endParaRPr lang="en-US"/>
          </a:p>
        </p:txBody>
      </p:sp>
    </p:spTree>
    <p:extLst>
      <p:ext uri="{BB962C8B-B14F-4D97-AF65-F5344CB8AC3E}">
        <p14:creationId xmlns:p14="http://schemas.microsoft.com/office/powerpoint/2010/main" val="28481132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4/20/2023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3829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4/20/2023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7790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4/20/2023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5170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4/20/2023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4412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25923"/>
          </a:xfrm>
          <a:prstGeom prst="rect">
            <a:avLst/>
          </a:prstGeom>
        </p:spPr>
        <p:txBody>
          <a:bodyPr wrap="square" lIns="0" tIns="0" rIns="0" bIns="0">
            <a:spAutoFit/>
          </a:bodyPr>
          <a:lstStyle>
            <a:lvl1pPr>
              <a:defRPr sz="2118" b="1" i="0">
                <a:solidFill>
                  <a:srgbClr val="231F20"/>
                </a:solidFill>
                <a:latin typeface="Avenir-Heavy"/>
                <a:cs typeface="Avenir-Heavy"/>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2756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38788" y="309775"/>
            <a:ext cx="5870479" cy="325923"/>
          </a:xfrm>
        </p:spPr>
        <p:txBody>
          <a:bodyPr lIns="0" tIns="0" rIns="0" bIns="0"/>
          <a:lstStyle>
            <a:lvl1pPr>
              <a:defRPr sz="2118" b="1" i="0">
                <a:solidFill>
                  <a:srgbClr val="231F20"/>
                </a:solidFill>
                <a:latin typeface="Avenir-Heavy"/>
                <a:cs typeface="Avenir-Heavy"/>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4362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38788" y="309775"/>
            <a:ext cx="5870479" cy="325923"/>
          </a:xfrm>
        </p:spPr>
        <p:txBody>
          <a:bodyPr lIns="0" tIns="0" rIns="0" bIns="0"/>
          <a:lstStyle>
            <a:lvl1pPr>
              <a:defRPr sz="2118" b="1" i="0">
                <a:solidFill>
                  <a:srgbClr val="231F20"/>
                </a:solidFill>
                <a:latin typeface="Avenir-Heavy"/>
                <a:cs typeface="Avenir-Heavy"/>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6005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38788" y="309775"/>
            <a:ext cx="5870479" cy="325923"/>
          </a:xfrm>
        </p:spPr>
        <p:txBody>
          <a:bodyPr lIns="0" tIns="0" rIns="0" bIns="0"/>
          <a:lstStyle>
            <a:lvl1pPr>
              <a:defRPr sz="2118" b="1" i="0">
                <a:solidFill>
                  <a:srgbClr val="231F20"/>
                </a:solidFill>
                <a:latin typeface="Avenir-Heavy"/>
                <a:cs typeface="Avenir-Heav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3471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4405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13209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561FAEA-D759-4F98-9A62-3AFADE5FB380}" type="slidenum">
              <a:rPr lang="en-US" smtClean="0"/>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24648901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16364067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4AA2-2339-8546-BDA3-83D57E515C63}"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37524952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8869085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64AA2-2339-8546-BDA3-83D57E515C6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0948633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534912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4733287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8902641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4/20/2023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smtClean="0"/>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pic>
        <p:nvPicPr>
          <p:cNvPr id="8" name="Picture 7">
            <a:extLst>
              <a:ext uri="{FF2B5EF4-FFF2-40B4-BE49-F238E27FC236}">
                <a16:creationId xmlns:a16="http://schemas.microsoft.com/office/drawing/2014/main" id="{2675F3A2-CF41-0A4E-852B-E9738A32469E}"/>
              </a:ext>
            </a:extLst>
          </p:cNvPr>
          <p:cNvPicPr>
            <a:picLocks noChangeAspect="1"/>
          </p:cNvPicPr>
          <p:nvPr userDrawn="1"/>
        </p:nvPicPr>
        <p:blipFill>
          <a:blip r:embed="rId2"/>
          <a:stretch>
            <a:fillRect/>
          </a:stretch>
        </p:blipFill>
        <p:spPr>
          <a:xfrm>
            <a:off x="10662097" y="254007"/>
            <a:ext cx="1333771" cy="644355"/>
          </a:xfrm>
          <a:prstGeom prst="rect">
            <a:avLst/>
          </a:prstGeom>
        </p:spPr>
      </p:pic>
    </p:spTree>
    <p:extLst>
      <p:ext uri="{BB962C8B-B14F-4D97-AF65-F5344CB8AC3E}">
        <p14:creationId xmlns:p14="http://schemas.microsoft.com/office/powerpoint/2010/main" val="39929813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3864AA2-2339-8546-BDA3-83D57E515C6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smtClean="0"/>
              <a:t>Edit Master text styles</a:t>
            </a:r>
          </a:p>
        </p:txBody>
      </p:sp>
    </p:spTree>
    <p:extLst>
      <p:ext uri="{BB962C8B-B14F-4D97-AF65-F5344CB8AC3E}">
        <p14:creationId xmlns:p14="http://schemas.microsoft.com/office/powerpoint/2010/main" val="31179858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3864AA2-2339-8546-BDA3-83D57E515C6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9408214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4EC04F-DC4E-4A5D-A8BF-665B33B91B5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FAEA-D759-4F98-9A62-3AFADE5FB380}"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20161591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F3864AA2-2339-8546-BDA3-83D57E515C63}" type="datetimeFigureOut">
              <a:rPr lang="en-US" smtClean="0"/>
              <a:t>4/20/2023</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16850511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Date Placeholder 5"/>
          <p:cNvSpPr>
            <a:spLocks noGrp="1"/>
          </p:cNvSpPr>
          <p:nvPr>
            <p:ph type="dt" sz="half" idx="10"/>
          </p:nvPr>
        </p:nvSpPr>
        <p:spPr/>
        <p:txBody>
          <a:bodyPr/>
          <a:lstStyle>
            <a:lvl1pPr>
              <a:defRPr>
                <a:solidFill>
                  <a:schemeClr val="bg1"/>
                </a:solidFill>
              </a:defRPr>
            </a:lvl1pPr>
          </a:lstStyle>
          <a:p>
            <a:fld id="{F3864AA2-2339-8546-BDA3-83D57E515C63}" type="datetimeFigureOut">
              <a:rPr lang="en-US" smtClean="0"/>
              <a:t>4/20/2023</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t>‹#›</a:t>
            </a:fld>
            <a:endParaRPr lang="en-US"/>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Fifth level</a:t>
            </a:r>
            <a:endParaRPr lang="en-US" dirty="0"/>
          </a:p>
        </p:txBody>
      </p:sp>
    </p:spTree>
    <p:extLst>
      <p:ext uri="{BB962C8B-B14F-4D97-AF65-F5344CB8AC3E}">
        <p14:creationId xmlns:p14="http://schemas.microsoft.com/office/powerpoint/2010/main" val="1754787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11184345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F3864AA2-2339-8546-BDA3-83D57E515C63}" type="datetimeFigureOut">
              <a:rPr lang="en-US" smtClean="0"/>
              <a:t>4/20/2023</a:t>
            </a:fld>
            <a:endParaRPr lang="en-US"/>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369345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858494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3904384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64AA2-2339-8546-BDA3-83D57E515C6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197356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Graphic/Imag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075056" y="1143000"/>
            <a:ext cx="10057764" cy="4960620"/>
          </a:xfrm>
        </p:spPr>
        <p:txBody>
          <a:bodyPr/>
          <a:lstStyle/>
          <a:p>
            <a:pPr lvl="0"/>
            <a:r>
              <a:rPr lang="en-US"/>
              <a:t>Click to 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a:t>ADD A MAIN TITLE HERE</a:t>
            </a:r>
          </a:p>
        </p:txBody>
      </p:sp>
      <p:sp>
        <p:nvSpPr>
          <p:cNvPr id="2" name="Slide Number Placeholder 1">
            <a:extLst>
              <a:ext uri="{FF2B5EF4-FFF2-40B4-BE49-F238E27FC236}">
                <a16:creationId xmlns:a16="http://schemas.microsoft.com/office/drawing/2014/main" id="{44017263-68A9-2448-BC03-11D344959C3D}"/>
              </a:ext>
            </a:extLst>
          </p:cNvPr>
          <p:cNvSpPr>
            <a:spLocks noGrp="1"/>
          </p:cNvSpPr>
          <p:nvPr>
            <p:ph type="sldNum" sz="quarter" idx="14"/>
          </p:nvPr>
        </p:nvSpPr>
        <p:spPr/>
        <p:txBody>
          <a:bodyPr/>
          <a:lstStyle/>
          <a:p>
            <a:fld id="{31EC62AD-1449-9143-8F26-15D729BEA7F6}" type="slidenum">
              <a:rPr lang="en-US" smtClean="0"/>
              <a:pPr/>
              <a:t>‹#›</a:t>
            </a:fld>
            <a:endParaRPr lang="en-US" dirty="0"/>
          </a:p>
        </p:txBody>
      </p:sp>
      <p:pic>
        <p:nvPicPr>
          <p:cNvPr id="6" name="Picture 5">
            <a:extLst>
              <a:ext uri="{FF2B5EF4-FFF2-40B4-BE49-F238E27FC236}">
                <a16:creationId xmlns:a16="http://schemas.microsoft.com/office/drawing/2014/main" id="{2675F3A2-CF41-0A4E-852B-E9738A32469E}"/>
              </a:ext>
            </a:extLst>
          </p:cNvPr>
          <p:cNvPicPr>
            <a:picLocks noChangeAspect="1"/>
          </p:cNvPicPr>
          <p:nvPr userDrawn="1"/>
        </p:nvPicPr>
        <p:blipFill>
          <a:blip r:embed="rId2"/>
          <a:stretch>
            <a:fillRect/>
          </a:stretch>
        </p:blipFill>
        <p:spPr>
          <a:xfrm>
            <a:off x="10662097" y="254007"/>
            <a:ext cx="1333771" cy="644355"/>
          </a:xfrm>
          <a:prstGeom prst="rect">
            <a:avLst/>
          </a:prstGeom>
        </p:spPr>
      </p:pic>
    </p:spTree>
    <p:extLst>
      <p:ext uri="{BB962C8B-B14F-4D97-AF65-F5344CB8AC3E}">
        <p14:creationId xmlns:p14="http://schemas.microsoft.com/office/powerpoint/2010/main" val="12509203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4/20/2023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2235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4/20/2023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65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1FAEA-D759-4F98-9A62-3AFADE5FB380}" type="slidenum">
              <a:rPr lang="en-US" smtClean="0"/>
              <a:t>‹#›</a:t>
            </a:fld>
            <a:endParaRPr lang="en-US"/>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22123992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4/20/2023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9546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4/20/2023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90916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4/20/2023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7408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4/20/2023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1852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4/20/2023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716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4/20/2023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3790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4/20/2023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3898074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4/20/2023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59533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4/20/2023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1662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4/20/2023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970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1FAEA-D759-4F98-9A62-3AFADE5FB380}" type="slidenum">
              <a:rPr lang="en-US" smtClean="0"/>
              <a:t>‹#›</a:t>
            </a:fld>
            <a:endParaRPr lang="en-US"/>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6424017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4/20/2023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514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4/20/2023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6167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4/20/2023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44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4/20/2023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574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1FAEA-D759-4F98-9A62-3AFADE5FB380}" type="slidenum">
              <a:rPr lang="en-US" smtClean="0"/>
              <a:t>‹#›</a:t>
            </a:fld>
            <a:endParaRPr lang="en-US"/>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3746491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4EC04F-DC4E-4A5D-A8BF-665B33B91B55}"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1FAEA-D759-4F98-9A62-3AFADE5FB380}" type="slidenum">
              <a:rPr lang="en-US" smtClean="0"/>
              <a:t>‹#›</a:t>
            </a:fld>
            <a:endParaRPr lang="en-US"/>
          </a:p>
        </p:txBody>
      </p:sp>
      <p:sp>
        <p:nvSpPr>
          <p:cNvPr id="7" name="Content Placeholder 6"/>
          <p:cNvSpPr>
            <a:spLocks noGrp="1"/>
          </p:cNvSpPr>
          <p:nvPr>
            <p:ph sz="quarter" idx="13"/>
          </p:nvPr>
        </p:nvSpPr>
        <p:spPr>
          <a:xfrm>
            <a:off x="1075056" y="1143000"/>
            <a:ext cx="10057764" cy="4960620"/>
          </a:xfrm>
        </p:spPr>
        <p:txBody>
          <a:bodyPr/>
          <a:lstStyle/>
          <a:p>
            <a:pPr lvl="0"/>
            <a:r>
              <a:rPr lang="en-US" smtClean="0"/>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3304982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jp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6.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7.png"/><Relationship Id="rId4" Type="http://schemas.openxmlformats.org/officeDocument/2006/relationships/slideLayout" Target="../slideLayouts/slideLayout69.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714EC04F-DC4E-4A5D-A8BF-665B33B91B55}" type="datetimeFigureOut">
              <a:rPr lang="en-US" smtClean="0"/>
              <a:t>4/20/2023</a:t>
            </a:fld>
            <a:endParaRPr lang="en-US"/>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4561FAEA-D759-4F98-9A62-3AFADE5FB380}" type="slidenum">
              <a:rPr lang="en-US" smtClean="0"/>
              <a:t>‹#›</a:t>
            </a:fld>
            <a:endParaRPr lang="en-US"/>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4108422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4/20/2023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848872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4/20/2023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1888371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99111" y="0"/>
            <a:ext cx="2339108" cy="6858000"/>
          </a:xfrm>
          <a:custGeom>
            <a:avLst/>
            <a:gdLst/>
            <a:ahLst/>
            <a:cxnLst/>
            <a:rect l="l" t="t" r="r" b="b"/>
            <a:pathLst>
              <a:path w="1929764" h="7772400">
                <a:moveTo>
                  <a:pt x="0" y="7772400"/>
                </a:moveTo>
                <a:lnTo>
                  <a:pt x="1929383" y="7772400"/>
                </a:lnTo>
                <a:lnTo>
                  <a:pt x="1929383" y="0"/>
                </a:lnTo>
                <a:lnTo>
                  <a:pt x="0" y="0"/>
                </a:lnTo>
                <a:lnTo>
                  <a:pt x="0" y="7772400"/>
                </a:lnTo>
                <a:close/>
              </a:path>
            </a:pathLst>
          </a:custGeom>
          <a:solidFill>
            <a:srgbClr val="FFF6E9"/>
          </a:solidFill>
        </p:spPr>
        <p:txBody>
          <a:bodyPr wrap="square" lIns="0" tIns="0" rIns="0" bIns="0" rtlCol="0"/>
          <a:lstStyle/>
          <a:p>
            <a:endParaRPr sz="1588"/>
          </a:p>
        </p:txBody>
      </p:sp>
      <p:sp>
        <p:nvSpPr>
          <p:cNvPr id="17" name="bg object 17"/>
          <p:cNvSpPr/>
          <p:nvPr/>
        </p:nvSpPr>
        <p:spPr>
          <a:xfrm>
            <a:off x="7254239" y="0"/>
            <a:ext cx="2339108" cy="6858000"/>
          </a:xfrm>
          <a:custGeom>
            <a:avLst/>
            <a:gdLst/>
            <a:ahLst/>
            <a:cxnLst/>
            <a:rect l="l" t="t" r="r" b="b"/>
            <a:pathLst>
              <a:path w="1929765" h="7772400">
                <a:moveTo>
                  <a:pt x="0" y="7772400"/>
                </a:moveTo>
                <a:lnTo>
                  <a:pt x="1929383" y="7772400"/>
                </a:lnTo>
                <a:lnTo>
                  <a:pt x="1929383" y="0"/>
                </a:lnTo>
                <a:lnTo>
                  <a:pt x="0" y="0"/>
                </a:lnTo>
                <a:lnTo>
                  <a:pt x="0" y="7772400"/>
                </a:lnTo>
                <a:close/>
              </a:path>
            </a:pathLst>
          </a:custGeom>
          <a:solidFill>
            <a:srgbClr val="FFF6E9"/>
          </a:solidFill>
        </p:spPr>
        <p:txBody>
          <a:bodyPr wrap="square" lIns="0" tIns="0" rIns="0" bIns="0" rtlCol="0"/>
          <a:lstStyle/>
          <a:p>
            <a:endParaRPr sz="1588"/>
          </a:p>
        </p:txBody>
      </p:sp>
      <p:sp>
        <p:nvSpPr>
          <p:cNvPr id="2" name="Holder 2"/>
          <p:cNvSpPr>
            <a:spLocks noGrp="1"/>
          </p:cNvSpPr>
          <p:nvPr>
            <p:ph type="title"/>
          </p:nvPr>
        </p:nvSpPr>
        <p:spPr>
          <a:xfrm>
            <a:off x="538788" y="309775"/>
            <a:ext cx="5870479" cy="369332"/>
          </a:xfrm>
          <a:prstGeom prst="rect">
            <a:avLst/>
          </a:prstGeom>
        </p:spPr>
        <p:txBody>
          <a:bodyPr wrap="square" lIns="0" tIns="0" rIns="0" bIns="0">
            <a:spAutoFit/>
          </a:bodyPr>
          <a:lstStyle>
            <a:lvl1pPr>
              <a:defRPr sz="2400" b="1" i="0">
                <a:solidFill>
                  <a:srgbClr val="231F20"/>
                </a:solidFill>
                <a:latin typeface="Avenir-Heavy"/>
                <a:cs typeface="Avenir-Heavy"/>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4/20/2023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11677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714EC04F-DC4E-4A5D-A8BF-665B33B91B55}" type="datetimeFigureOut">
              <a:rPr lang="en-US" smtClean="0"/>
              <a:t>4/20/2023</a:t>
            </a:fld>
            <a:endParaRPr lang="en-US"/>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4561FAEA-D759-4F98-9A62-3AFADE5FB380}" type="slidenum">
              <a:rPr lang="en-US" smtClean="0"/>
              <a:t>‹#›</a:t>
            </a:fld>
            <a:endParaRPr lang="en-US"/>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2365911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14" r:id="rId19"/>
  </p:sldLayoutIdLst>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4/20/2023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135060424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4/20/2023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631422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hyperlink" Target="https://public.tableau.com/app/profile/tx.success"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hyperlink" Target="https://public.tableau.com/app/profile/tx.success" TargetMode="Externa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6.xml"/><Relationship Id="rId5" Type="http://schemas.openxmlformats.org/officeDocument/2006/relationships/hyperlink" Target="https://public.tableau.com/app/profile/tx.success" TargetMode="Externa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6.xml"/><Relationship Id="rId5" Type="http://schemas.openxmlformats.org/officeDocument/2006/relationships/hyperlink" Target="http://www.txhigheredaccountability.org/acctpublic/" TargetMode="Externa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Zimage photos, images, assets | Adobe Stock">
            <a:extLst>
              <a:ext uri="{FF2B5EF4-FFF2-40B4-BE49-F238E27FC236}">
                <a16:creationId xmlns:a16="http://schemas.microsoft.com/office/drawing/2014/main" id="{8BC62821-D35A-DF62-EA77-6FBA20E4E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29"/>
          <a:stretch/>
        </p:blipFill>
        <p:spPr bwMode="auto">
          <a:xfrm>
            <a:off x="20" y="10"/>
            <a:ext cx="12191980" cy="6857990"/>
          </a:xfrm>
          <a:prstGeom prst="rect">
            <a:avLst/>
          </a:prstGeom>
          <a:solidFill>
            <a:srgbClr val="FFFFFF"/>
          </a:solidFill>
          <a:extLst/>
        </p:spPr>
      </p:pic>
      <p:sp>
        <p:nvSpPr>
          <p:cNvPr id="5" name="Title 4">
            <a:extLst>
              <a:ext uri="{FF2B5EF4-FFF2-40B4-BE49-F238E27FC236}">
                <a16:creationId xmlns:a16="http://schemas.microsoft.com/office/drawing/2014/main" id="{691393C0-721E-BAAB-93F8-1EFE367B616E}"/>
              </a:ext>
            </a:extLst>
          </p:cNvPr>
          <p:cNvSpPr txBox="1">
            <a:spLocks/>
          </p:cNvSpPr>
          <p:nvPr/>
        </p:nvSpPr>
        <p:spPr>
          <a:xfrm>
            <a:off x="1377437" y="16256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tx1"/>
                </a:solidFill>
                <a:latin typeface="Avenir Heavy" charset="0"/>
                <a:ea typeface="Avenir Heavy" charset="0"/>
                <a:cs typeface="Avenir Heavy"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venir Heavy" charset="0"/>
              </a:rPr>
              <a:t>2022 Rodeo Award  </a:t>
            </a:r>
            <a:r>
              <a:rPr kumimoji="0" lang="en-US" sz="6000" b="1" i="0" u="none" strike="noStrike" kern="1200" cap="none" spc="0" normalizeH="0" baseline="0" noProof="0" dirty="0">
                <a:ln>
                  <a:noFill/>
                </a:ln>
                <a:solidFill>
                  <a:srgbClr val="000000"/>
                </a:solidFill>
                <a:effectLst/>
                <a:uLnTx/>
                <a:uFillTx/>
                <a:latin typeface="Avenir Heavy" charset="0"/>
              </a:rPr>
              <a:t/>
            </a:r>
            <a:br>
              <a:rPr kumimoji="0" lang="en-US" sz="6000" b="1" i="0" u="none" strike="noStrike" kern="1200" cap="none" spc="0" normalizeH="0" baseline="0" noProof="0" dirty="0">
                <a:ln>
                  <a:noFill/>
                </a:ln>
                <a:solidFill>
                  <a:srgbClr val="000000"/>
                </a:solidFill>
                <a:effectLst/>
                <a:uLnTx/>
                <a:uFillTx/>
                <a:latin typeface="Avenir Heavy" charset="0"/>
              </a:rPr>
            </a:br>
            <a:endParaRPr kumimoji="0" lang="en-US" sz="6000" b="1" i="0" u="none" strike="noStrike" kern="1200" cap="none" spc="0" normalizeH="0" baseline="0" noProof="0" dirty="0">
              <a:ln>
                <a:noFill/>
              </a:ln>
              <a:solidFill>
                <a:srgbClr val="000000"/>
              </a:solidFill>
              <a:effectLst/>
              <a:uLnTx/>
              <a:uFillTx/>
              <a:latin typeface="Avenir Heavy" charset="0"/>
            </a:endParaRPr>
          </a:p>
        </p:txBody>
      </p:sp>
      <p:sp>
        <p:nvSpPr>
          <p:cNvPr id="6" name="Title 4">
            <a:extLst>
              <a:ext uri="{FF2B5EF4-FFF2-40B4-BE49-F238E27FC236}">
                <a16:creationId xmlns:a16="http://schemas.microsoft.com/office/drawing/2014/main" id="{6D6B485F-7CCC-2273-EC98-9BD2E08CA2E7}"/>
              </a:ext>
            </a:extLst>
          </p:cNvPr>
          <p:cNvSpPr txBox="1">
            <a:spLocks/>
          </p:cNvSpPr>
          <p:nvPr/>
        </p:nvSpPr>
        <p:spPr>
          <a:xfrm>
            <a:off x="1014152" y="2070734"/>
            <a:ext cx="10163695" cy="1729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tx1"/>
                </a:solidFill>
                <a:latin typeface="Avenir Heavy" charset="0"/>
                <a:ea typeface="Avenir Heavy" charset="0"/>
                <a:cs typeface="Avenir Heavy"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B819">
                    <a:lumMod val="60000"/>
                    <a:lumOff val="40000"/>
                  </a:srgbClr>
                </a:solidFill>
                <a:effectLst/>
                <a:uLnTx/>
                <a:uFillTx/>
                <a:latin typeface="Arial Black" panose="020B0A04020102020204" pitchFamily="34" charset="0"/>
              </a:rPr>
              <a:t>R</a:t>
            </a:r>
            <a:r>
              <a:rPr kumimoji="0" lang="en-US" sz="4800" b="1" i="0" u="none" strike="noStrike" kern="1200" cap="none" spc="0" normalizeH="0" baseline="0" noProof="0" dirty="0">
                <a:ln>
                  <a:noFill/>
                </a:ln>
                <a:solidFill>
                  <a:srgbClr val="FFFFFF"/>
                </a:solidFill>
                <a:effectLst/>
                <a:uLnTx/>
                <a:uFillTx/>
                <a:latin typeface="Avenir Heavy" charset="0"/>
              </a:rPr>
              <a:t>ecognition </a:t>
            </a:r>
            <a:r>
              <a:rPr kumimoji="0" lang="en-US" sz="4800" b="1" i="0" u="none" strike="noStrike" kern="1200" cap="none" spc="0" normalizeH="0" baseline="0" noProof="0" dirty="0">
                <a:ln>
                  <a:noFill/>
                </a:ln>
                <a:solidFill>
                  <a:srgbClr val="FFB819">
                    <a:lumMod val="60000"/>
                    <a:lumOff val="40000"/>
                  </a:srgbClr>
                </a:solidFill>
                <a:effectLst/>
                <a:uLnTx/>
                <a:uFillTx/>
                <a:latin typeface="Arial Black" panose="020B0A04020102020204" pitchFamily="34" charset="0"/>
              </a:rPr>
              <a:t>o</a:t>
            </a:r>
            <a:r>
              <a:rPr kumimoji="0" lang="en-US" sz="4800" b="1" i="0" u="none" strike="noStrike" kern="1200" cap="none" spc="0" normalizeH="0" baseline="0" noProof="0" dirty="0">
                <a:ln>
                  <a:noFill/>
                </a:ln>
                <a:solidFill>
                  <a:srgbClr val="FFFFFF"/>
                </a:solidFill>
                <a:effectLst/>
                <a:uLnTx/>
                <a:uFillTx/>
                <a:latin typeface="Avenir Heavy" charset="0"/>
              </a:rPr>
              <a:t>f </a:t>
            </a:r>
            <a:r>
              <a:rPr kumimoji="0" lang="en-US" sz="4800" b="1" i="0" u="none" strike="noStrike" kern="1200" cap="none" spc="0" normalizeH="0" baseline="0" noProof="0" dirty="0">
                <a:ln>
                  <a:noFill/>
                </a:ln>
                <a:solidFill>
                  <a:srgbClr val="FFB819">
                    <a:lumMod val="60000"/>
                    <a:lumOff val="40000"/>
                  </a:srgbClr>
                </a:solidFill>
                <a:effectLst/>
                <a:uLnTx/>
                <a:uFillTx/>
                <a:latin typeface="Arial Black" panose="020B0A04020102020204" pitchFamily="34" charset="0"/>
              </a:rPr>
              <a:t>D</a:t>
            </a:r>
            <a:r>
              <a:rPr kumimoji="0" lang="en-US" sz="4800" b="1" i="0" u="none" strike="noStrike" kern="1200" cap="none" spc="0" normalizeH="0" baseline="0" noProof="0" dirty="0">
                <a:ln>
                  <a:noFill/>
                </a:ln>
                <a:solidFill>
                  <a:srgbClr val="FFFFFF"/>
                </a:solidFill>
                <a:effectLst/>
                <a:uLnTx/>
                <a:uFillTx/>
                <a:latin typeface="Avenir Heavy" charset="0"/>
              </a:rPr>
              <a:t>edication to </a:t>
            </a:r>
            <a:r>
              <a:rPr kumimoji="0" lang="en-US" sz="4800" b="1" i="0" u="none" strike="noStrike" kern="1200" cap="none" spc="0" normalizeH="0" baseline="0" noProof="0" dirty="0">
                <a:ln>
                  <a:noFill/>
                </a:ln>
                <a:solidFill>
                  <a:srgbClr val="FFB819">
                    <a:lumMod val="60000"/>
                    <a:lumOff val="40000"/>
                  </a:srgbClr>
                </a:solidFill>
                <a:effectLst/>
                <a:uLnTx/>
                <a:uFillTx/>
                <a:latin typeface="Arial Black" panose="020B0A04020102020204" pitchFamily="34" charset="0"/>
              </a:rPr>
              <a:t>E</a:t>
            </a:r>
            <a:r>
              <a:rPr kumimoji="0" lang="en-US" sz="4800" b="1" i="0" u="none" strike="noStrike" kern="1200" cap="none" spc="0" normalizeH="0" baseline="0" noProof="0" dirty="0">
                <a:ln>
                  <a:noFill/>
                </a:ln>
                <a:solidFill>
                  <a:srgbClr val="FFFFFF"/>
                </a:solidFill>
                <a:effectLst/>
                <a:uLnTx/>
                <a:uFillTx/>
                <a:latin typeface="Avenir Heavy" charset="0"/>
              </a:rPr>
              <a:t>ducational </a:t>
            </a:r>
            <a:r>
              <a:rPr kumimoji="0" lang="en-US" sz="4800" b="1" i="0" u="none" strike="noStrike" kern="1200" cap="none" spc="0" normalizeH="0" baseline="0" noProof="0" dirty="0">
                <a:ln>
                  <a:noFill/>
                </a:ln>
                <a:solidFill>
                  <a:srgbClr val="FFB819">
                    <a:lumMod val="60000"/>
                    <a:lumOff val="40000"/>
                  </a:srgbClr>
                </a:solidFill>
                <a:effectLst/>
                <a:uLnTx/>
                <a:uFillTx/>
                <a:latin typeface="Arial Black" panose="020B0A04020102020204" pitchFamily="34" charset="0"/>
              </a:rPr>
              <a:t>O</a:t>
            </a:r>
            <a:r>
              <a:rPr kumimoji="0" lang="en-US" sz="4800" b="1" i="0" u="none" strike="noStrike" kern="1200" cap="none" spc="0" normalizeH="0" baseline="0" noProof="0" dirty="0">
                <a:ln>
                  <a:noFill/>
                </a:ln>
                <a:solidFill>
                  <a:srgbClr val="FFFFFF"/>
                </a:solidFill>
                <a:effectLst/>
                <a:uLnTx/>
                <a:uFillTx/>
                <a:latin typeface="Avenir Heavy" charset="0"/>
              </a:rPr>
              <a:t>utcomes</a:t>
            </a:r>
          </a:p>
        </p:txBody>
      </p:sp>
      <p:sp>
        <p:nvSpPr>
          <p:cNvPr id="7" name="Title 4">
            <a:extLst>
              <a:ext uri="{FF2B5EF4-FFF2-40B4-BE49-F238E27FC236}">
                <a16:creationId xmlns:a16="http://schemas.microsoft.com/office/drawing/2014/main" id="{40A8F6B0-3140-6DE5-7BF4-0328BAD80625}"/>
              </a:ext>
            </a:extLst>
          </p:cNvPr>
          <p:cNvSpPr txBox="1">
            <a:spLocks/>
          </p:cNvSpPr>
          <p:nvPr/>
        </p:nvSpPr>
        <p:spPr>
          <a:xfrm>
            <a:off x="785941" y="3098807"/>
            <a:ext cx="10620115" cy="1729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tx1"/>
                </a:solidFill>
                <a:latin typeface="Avenir Heavy" charset="0"/>
                <a:ea typeface="Avenir Heavy" charset="0"/>
                <a:cs typeface="Avenir Heavy"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uLnTx/>
                <a:uFillTx/>
                <a:latin typeface="Avenir Heavy" charset="0"/>
              </a:rPr>
              <a:t>Congratulations HCC Faculty &amp; Staff!</a:t>
            </a:r>
          </a:p>
        </p:txBody>
      </p:sp>
    </p:spTree>
    <p:extLst>
      <p:ext uri="{BB962C8B-B14F-4D97-AF65-F5344CB8AC3E}">
        <p14:creationId xmlns:p14="http://schemas.microsoft.com/office/powerpoint/2010/main" val="11481180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A15C-1CBF-EFCB-6322-C5F34D3DE673}"/>
              </a:ext>
            </a:extLst>
          </p:cNvPr>
          <p:cNvSpPr>
            <a:spLocks noGrp="1"/>
          </p:cNvSpPr>
          <p:nvPr>
            <p:ph type="title"/>
          </p:nvPr>
        </p:nvSpPr>
        <p:spPr>
          <a:xfrm>
            <a:off x="697396" y="0"/>
            <a:ext cx="10515600" cy="1325563"/>
          </a:xfrm>
        </p:spPr>
        <p:txBody>
          <a:bodyPr/>
          <a:lstStyle/>
          <a:p>
            <a:r>
              <a:rPr lang="en-US" b="0" dirty="0">
                <a:latin typeface="Calibri Light" panose="020F0302020204030204" pitchFamily="34" charset="0"/>
                <a:cs typeface="Calibri Light" panose="020F0302020204030204" pitchFamily="34" charset="0"/>
              </a:rPr>
              <a:t>Student  Voices</a:t>
            </a:r>
          </a:p>
        </p:txBody>
      </p:sp>
      <p:sp>
        <p:nvSpPr>
          <p:cNvPr id="3" name="TextBox 2">
            <a:extLst>
              <a:ext uri="{FF2B5EF4-FFF2-40B4-BE49-F238E27FC236}">
                <a16:creationId xmlns:a16="http://schemas.microsoft.com/office/drawing/2014/main" id="{695B924F-8AC7-3C4B-355F-0012EAC7290F}"/>
              </a:ext>
            </a:extLst>
          </p:cNvPr>
          <p:cNvSpPr txBox="1"/>
          <p:nvPr/>
        </p:nvSpPr>
        <p:spPr>
          <a:xfrm>
            <a:off x="697396" y="1571655"/>
            <a:ext cx="984068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About their faculty:   </a:t>
            </a:r>
            <a:r>
              <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History is not a class you  want to take, but …, </a:t>
            </a:r>
            <a:r>
              <a:rPr kumimoji="0" lang="en-US" sz="2400" b="1"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she makes it fun</a:t>
            </a:r>
            <a:r>
              <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 And you know, </a:t>
            </a:r>
            <a:r>
              <a:rPr kumimoji="0" lang="en-US" sz="2400" b="1"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she’s able to, the way she teaches, involve everybody, </a:t>
            </a:r>
            <a:r>
              <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and give everybody facts without isolating any </a:t>
            </a:r>
            <a:r>
              <a:rPr kumimoji="0" lang="en-US" sz="2400" b="0" i="1" u="none" strike="noStrike" kern="1200" cap="none" spc="0" normalizeH="0" baseline="0" noProof="0" dirty="0">
                <a:ln>
                  <a:noFill/>
                </a:ln>
                <a:solidFill>
                  <a:srgbClr val="2A2A2A"/>
                </a:solidFill>
                <a:effectLst/>
                <a:uLnTx/>
                <a:uFillTx/>
                <a:latin typeface="Cambria" panose="02040503050406030204" pitchFamily="18" charset="0"/>
                <a:ea typeface="Times New Roman" panose="02020603050405020304" pitchFamily="18" charset="0"/>
                <a:cs typeface="Arial" panose="020B0604020202020204" pitchFamily="34" charset="0"/>
              </a:rPr>
              <a:t>particular</a:t>
            </a:r>
            <a:r>
              <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 group or making anybody……She loves her job! </a:t>
            </a:r>
            <a:r>
              <a:rPr kumimoji="0" lang="en-US" sz="2400" b="1" i="1"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Arial" panose="020B0604020202020204" pitchFamily="34" charset="0"/>
              </a:rPr>
              <a:t>She likes what she does and it shows.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About advisors: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you feel like you don’t understand something or you are concerned about something, </a:t>
            </a:r>
            <a:r>
              <a:rPr kumimoji="0" lang="en-US"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they’ll go the extra mile to, you know, help you try to understand what you’re asking about</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5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348" y="133148"/>
            <a:ext cx="11890787" cy="955820"/>
          </a:xfrm>
        </p:spPr>
        <p:txBody>
          <a:bodyPr>
            <a:noAutofit/>
          </a:bodyPr>
          <a:lstStyle/>
          <a:p>
            <a:pPr algn="l"/>
            <a:r>
              <a:rPr lang="en-US" sz="4800" dirty="0" smtClean="0"/>
              <a:t>2022 Rodeo Award – Texas Pathways </a:t>
            </a:r>
            <a:endParaRPr lang="en-US" sz="4800" dirty="0"/>
          </a:p>
        </p:txBody>
      </p:sp>
      <p:sp>
        <p:nvSpPr>
          <p:cNvPr id="3" name="Subtitle 2"/>
          <p:cNvSpPr>
            <a:spLocks noGrp="1"/>
          </p:cNvSpPr>
          <p:nvPr>
            <p:ph type="subTitle" idx="1"/>
          </p:nvPr>
        </p:nvSpPr>
        <p:spPr>
          <a:xfrm>
            <a:off x="363007" y="1715844"/>
            <a:ext cx="10554392" cy="4330931"/>
          </a:xfrm>
        </p:spPr>
        <p:txBody>
          <a:bodyPr>
            <a:normAutofit fontScale="32500" lnSpcReduction="20000"/>
          </a:bodyPr>
          <a:lstStyle/>
          <a:p>
            <a:pPr algn="l"/>
            <a:r>
              <a:rPr lang="en-US" sz="9000" dirty="0"/>
              <a:t>This award recognizes the institution’s commitment to</a:t>
            </a:r>
            <a:r>
              <a:rPr lang="en-US" sz="9000" dirty="0" smtClean="0"/>
              <a:t>:</a:t>
            </a:r>
          </a:p>
          <a:p>
            <a:pPr algn="l"/>
            <a:endParaRPr lang="en-US" sz="9000" dirty="0"/>
          </a:p>
          <a:p>
            <a:r>
              <a:rPr lang="en-US" sz="4100" dirty="0"/>
              <a:t> </a:t>
            </a:r>
          </a:p>
          <a:p>
            <a:pPr marL="342900" indent="-342900" algn="l">
              <a:buFont typeface="Arial" panose="020B0604020202020204" pitchFamily="34" charset="0"/>
              <a:buChar char="•"/>
            </a:pPr>
            <a:r>
              <a:rPr lang="en-US" sz="8400" dirty="0"/>
              <a:t>Active Engagement in Texas Pathways Professional Development </a:t>
            </a:r>
            <a:r>
              <a:rPr lang="en-US" sz="8400" dirty="0" smtClean="0"/>
              <a:t>Opportunities</a:t>
            </a:r>
          </a:p>
          <a:p>
            <a:pPr marL="342900" indent="-342900" algn="l">
              <a:buFont typeface="Arial" panose="020B0604020202020204" pitchFamily="34" charset="0"/>
              <a:buChar char="•"/>
            </a:pPr>
            <a:endParaRPr lang="en-US" sz="8400" dirty="0"/>
          </a:p>
          <a:p>
            <a:pPr marL="342900" indent="-342900" algn="l">
              <a:buFont typeface="Arial" panose="020B0604020202020204" pitchFamily="34" charset="0"/>
              <a:buChar char="•"/>
            </a:pPr>
            <a:r>
              <a:rPr lang="en-US" sz="8400" dirty="0"/>
              <a:t>CEO Leadership Support and College Engagement with Pathways Coaching </a:t>
            </a:r>
            <a:endParaRPr lang="en-US" sz="8400" dirty="0" smtClean="0"/>
          </a:p>
          <a:p>
            <a:pPr marL="342900" indent="-342900" algn="l">
              <a:buFont typeface="Arial" panose="020B0604020202020204" pitchFamily="34" charset="0"/>
              <a:buChar char="•"/>
            </a:pPr>
            <a:endParaRPr lang="en-US" sz="8400" dirty="0"/>
          </a:p>
          <a:p>
            <a:pPr marL="342900" indent="-342900" algn="l">
              <a:buFont typeface="Arial" panose="020B0604020202020204" pitchFamily="34" charset="0"/>
              <a:buChar char="•"/>
            </a:pPr>
            <a:r>
              <a:rPr lang="en-US" sz="8400" dirty="0"/>
              <a:t>Student Success in Early Momentum Milestones</a:t>
            </a:r>
          </a:p>
          <a:p>
            <a:endParaRPr lang="en-US" dirty="0"/>
          </a:p>
        </p:txBody>
      </p:sp>
      <p:cxnSp>
        <p:nvCxnSpPr>
          <p:cNvPr id="4" name="Straight Connector 3"/>
          <p:cNvCxnSpPr/>
          <p:nvPr/>
        </p:nvCxnSpPr>
        <p:spPr>
          <a:xfrm flipV="1">
            <a:off x="363007" y="1289309"/>
            <a:ext cx="11319798"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2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56211" y="895350"/>
            <a:ext cx="6373905" cy="1290918"/>
            <a:chOff x="2377439" y="1014730"/>
            <a:chExt cx="7223759" cy="1463040"/>
          </a:xfrm>
        </p:grpSpPr>
        <p:sp>
          <p:nvSpPr>
            <p:cNvPr id="3" name="object 3"/>
            <p:cNvSpPr/>
            <p:nvPr/>
          </p:nvSpPr>
          <p:spPr>
            <a:xfrm>
              <a:off x="2377439" y="1014730"/>
              <a:ext cx="1463040" cy="1463040"/>
            </a:xfrm>
            <a:custGeom>
              <a:avLst/>
              <a:gdLst/>
              <a:ahLst/>
              <a:cxnLst/>
              <a:rect l="l" t="t" r="r" b="b"/>
              <a:pathLst>
                <a:path w="1463039" h="1463039">
                  <a:moveTo>
                    <a:pt x="731519" y="0"/>
                  </a:moveTo>
                  <a:lnTo>
                    <a:pt x="683421" y="1555"/>
                  </a:lnTo>
                  <a:lnTo>
                    <a:pt x="636154" y="6159"/>
                  </a:lnTo>
                  <a:lnTo>
                    <a:pt x="589814" y="13714"/>
                  </a:lnTo>
                  <a:lnTo>
                    <a:pt x="544497" y="24124"/>
                  </a:lnTo>
                  <a:lnTo>
                    <a:pt x="500301" y="37292"/>
                  </a:lnTo>
                  <a:lnTo>
                    <a:pt x="457320" y="53123"/>
                  </a:lnTo>
                  <a:lnTo>
                    <a:pt x="415653" y="71519"/>
                  </a:lnTo>
                  <a:lnTo>
                    <a:pt x="375395" y="92385"/>
                  </a:lnTo>
                  <a:lnTo>
                    <a:pt x="336642" y="115624"/>
                  </a:lnTo>
                  <a:lnTo>
                    <a:pt x="299491" y="141139"/>
                  </a:lnTo>
                  <a:lnTo>
                    <a:pt x="264039" y="168834"/>
                  </a:lnTo>
                  <a:lnTo>
                    <a:pt x="230381" y="198614"/>
                  </a:lnTo>
                  <a:lnTo>
                    <a:pt x="198614" y="230381"/>
                  </a:lnTo>
                  <a:lnTo>
                    <a:pt x="168834" y="264039"/>
                  </a:lnTo>
                  <a:lnTo>
                    <a:pt x="141139" y="299491"/>
                  </a:lnTo>
                  <a:lnTo>
                    <a:pt x="115624" y="336642"/>
                  </a:lnTo>
                  <a:lnTo>
                    <a:pt x="92385" y="375395"/>
                  </a:lnTo>
                  <a:lnTo>
                    <a:pt x="71519" y="415653"/>
                  </a:lnTo>
                  <a:lnTo>
                    <a:pt x="53123" y="457320"/>
                  </a:lnTo>
                  <a:lnTo>
                    <a:pt x="37292" y="500301"/>
                  </a:lnTo>
                  <a:lnTo>
                    <a:pt x="24124" y="544497"/>
                  </a:lnTo>
                  <a:lnTo>
                    <a:pt x="13714" y="589814"/>
                  </a:lnTo>
                  <a:lnTo>
                    <a:pt x="6159" y="636154"/>
                  </a:lnTo>
                  <a:lnTo>
                    <a:pt x="1555" y="683421"/>
                  </a:lnTo>
                  <a:lnTo>
                    <a:pt x="0" y="731520"/>
                  </a:lnTo>
                  <a:lnTo>
                    <a:pt x="1555" y="779618"/>
                  </a:lnTo>
                  <a:lnTo>
                    <a:pt x="6159" y="826885"/>
                  </a:lnTo>
                  <a:lnTo>
                    <a:pt x="13714" y="873225"/>
                  </a:lnTo>
                  <a:lnTo>
                    <a:pt x="24124" y="918542"/>
                  </a:lnTo>
                  <a:lnTo>
                    <a:pt x="37292" y="962738"/>
                  </a:lnTo>
                  <a:lnTo>
                    <a:pt x="53123" y="1005719"/>
                  </a:lnTo>
                  <a:lnTo>
                    <a:pt x="71519" y="1047386"/>
                  </a:lnTo>
                  <a:lnTo>
                    <a:pt x="92385" y="1087644"/>
                  </a:lnTo>
                  <a:lnTo>
                    <a:pt x="115624" y="1126397"/>
                  </a:lnTo>
                  <a:lnTo>
                    <a:pt x="141139" y="1163548"/>
                  </a:lnTo>
                  <a:lnTo>
                    <a:pt x="168834" y="1199000"/>
                  </a:lnTo>
                  <a:lnTo>
                    <a:pt x="198614" y="1232658"/>
                  </a:lnTo>
                  <a:lnTo>
                    <a:pt x="230381" y="1264425"/>
                  </a:lnTo>
                  <a:lnTo>
                    <a:pt x="264039" y="1294205"/>
                  </a:lnTo>
                  <a:lnTo>
                    <a:pt x="299491" y="1321900"/>
                  </a:lnTo>
                  <a:lnTo>
                    <a:pt x="336642" y="1347415"/>
                  </a:lnTo>
                  <a:lnTo>
                    <a:pt x="375395" y="1370654"/>
                  </a:lnTo>
                  <a:lnTo>
                    <a:pt x="415653" y="1391520"/>
                  </a:lnTo>
                  <a:lnTo>
                    <a:pt x="457320" y="1409916"/>
                  </a:lnTo>
                  <a:lnTo>
                    <a:pt x="500301" y="1425747"/>
                  </a:lnTo>
                  <a:lnTo>
                    <a:pt x="544497" y="1438915"/>
                  </a:lnTo>
                  <a:lnTo>
                    <a:pt x="589814" y="1449325"/>
                  </a:lnTo>
                  <a:lnTo>
                    <a:pt x="636154" y="1456880"/>
                  </a:lnTo>
                  <a:lnTo>
                    <a:pt x="683421" y="1461484"/>
                  </a:lnTo>
                  <a:lnTo>
                    <a:pt x="731519" y="1463040"/>
                  </a:lnTo>
                  <a:lnTo>
                    <a:pt x="779618" y="1461484"/>
                  </a:lnTo>
                  <a:lnTo>
                    <a:pt x="826885" y="1456880"/>
                  </a:lnTo>
                  <a:lnTo>
                    <a:pt x="873225" y="1449325"/>
                  </a:lnTo>
                  <a:lnTo>
                    <a:pt x="918542" y="1438915"/>
                  </a:lnTo>
                  <a:lnTo>
                    <a:pt x="962738" y="1425747"/>
                  </a:lnTo>
                  <a:lnTo>
                    <a:pt x="1005719" y="1409916"/>
                  </a:lnTo>
                  <a:lnTo>
                    <a:pt x="1047386" y="1391520"/>
                  </a:lnTo>
                  <a:lnTo>
                    <a:pt x="1087644" y="1370654"/>
                  </a:lnTo>
                  <a:lnTo>
                    <a:pt x="1126397" y="1347415"/>
                  </a:lnTo>
                  <a:lnTo>
                    <a:pt x="1163548" y="1321900"/>
                  </a:lnTo>
                  <a:lnTo>
                    <a:pt x="1199000" y="1294205"/>
                  </a:lnTo>
                  <a:lnTo>
                    <a:pt x="1232658" y="1264425"/>
                  </a:lnTo>
                  <a:lnTo>
                    <a:pt x="1264425" y="1232658"/>
                  </a:lnTo>
                  <a:lnTo>
                    <a:pt x="1294205" y="1199000"/>
                  </a:lnTo>
                  <a:lnTo>
                    <a:pt x="1321900" y="1163548"/>
                  </a:lnTo>
                  <a:lnTo>
                    <a:pt x="1347415" y="1126397"/>
                  </a:lnTo>
                  <a:lnTo>
                    <a:pt x="1370654" y="1087644"/>
                  </a:lnTo>
                  <a:lnTo>
                    <a:pt x="1391520" y="1047386"/>
                  </a:lnTo>
                  <a:lnTo>
                    <a:pt x="1409916" y="1005719"/>
                  </a:lnTo>
                  <a:lnTo>
                    <a:pt x="1425747" y="962738"/>
                  </a:lnTo>
                  <a:lnTo>
                    <a:pt x="1438915" y="918542"/>
                  </a:lnTo>
                  <a:lnTo>
                    <a:pt x="1449325" y="873225"/>
                  </a:lnTo>
                  <a:lnTo>
                    <a:pt x="1456880" y="826885"/>
                  </a:lnTo>
                  <a:lnTo>
                    <a:pt x="1461484" y="779618"/>
                  </a:lnTo>
                  <a:lnTo>
                    <a:pt x="1463039" y="731520"/>
                  </a:lnTo>
                  <a:lnTo>
                    <a:pt x="1461484" y="683421"/>
                  </a:lnTo>
                  <a:lnTo>
                    <a:pt x="1456880" y="636154"/>
                  </a:lnTo>
                  <a:lnTo>
                    <a:pt x="1449325" y="589814"/>
                  </a:lnTo>
                  <a:lnTo>
                    <a:pt x="1438915" y="544497"/>
                  </a:lnTo>
                  <a:lnTo>
                    <a:pt x="1425747" y="500301"/>
                  </a:lnTo>
                  <a:lnTo>
                    <a:pt x="1409916" y="457320"/>
                  </a:lnTo>
                  <a:lnTo>
                    <a:pt x="1391520" y="415653"/>
                  </a:lnTo>
                  <a:lnTo>
                    <a:pt x="1370654" y="375395"/>
                  </a:lnTo>
                  <a:lnTo>
                    <a:pt x="1347415" y="336642"/>
                  </a:lnTo>
                  <a:lnTo>
                    <a:pt x="1321900" y="299491"/>
                  </a:lnTo>
                  <a:lnTo>
                    <a:pt x="1294205" y="264039"/>
                  </a:lnTo>
                  <a:lnTo>
                    <a:pt x="1264425" y="230381"/>
                  </a:lnTo>
                  <a:lnTo>
                    <a:pt x="1232658" y="198614"/>
                  </a:lnTo>
                  <a:lnTo>
                    <a:pt x="1199000" y="168834"/>
                  </a:lnTo>
                  <a:lnTo>
                    <a:pt x="1163548" y="141139"/>
                  </a:lnTo>
                  <a:lnTo>
                    <a:pt x="1126397" y="115624"/>
                  </a:lnTo>
                  <a:lnTo>
                    <a:pt x="1087644" y="92385"/>
                  </a:lnTo>
                  <a:lnTo>
                    <a:pt x="1047386" y="71519"/>
                  </a:lnTo>
                  <a:lnTo>
                    <a:pt x="1005719" y="53123"/>
                  </a:lnTo>
                  <a:lnTo>
                    <a:pt x="962738" y="37292"/>
                  </a:lnTo>
                  <a:lnTo>
                    <a:pt x="918542" y="24124"/>
                  </a:lnTo>
                  <a:lnTo>
                    <a:pt x="873225" y="13714"/>
                  </a:lnTo>
                  <a:lnTo>
                    <a:pt x="826885" y="6159"/>
                  </a:lnTo>
                  <a:lnTo>
                    <a:pt x="779618" y="1555"/>
                  </a:lnTo>
                  <a:lnTo>
                    <a:pt x="731519" y="0"/>
                  </a:lnTo>
                  <a:close/>
                </a:path>
              </a:pathLst>
            </a:custGeom>
            <a:solidFill>
              <a:srgbClr val="FCB525"/>
            </a:solidFill>
          </p:spPr>
          <p:txBody>
            <a:bodyPr wrap="square" lIns="0" tIns="0" rIns="0" bIns="0" rtlCol="0"/>
            <a:lstStyle/>
            <a:p>
              <a:pPr defTabSz="806867"/>
              <a:endParaRPr sz="1588" kern="0">
                <a:solidFill>
                  <a:sysClr val="windowText" lastClr="000000"/>
                </a:solidFill>
              </a:endParaRPr>
            </a:p>
          </p:txBody>
        </p:sp>
        <p:sp>
          <p:nvSpPr>
            <p:cNvPr id="4" name="object 4"/>
            <p:cNvSpPr/>
            <p:nvPr/>
          </p:nvSpPr>
          <p:spPr>
            <a:xfrm>
              <a:off x="3189455" y="2188223"/>
              <a:ext cx="176530" cy="285115"/>
            </a:xfrm>
            <a:custGeom>
              <a:avLst/>
              <a:gdLst/>
              <a:ahLst/>
              <a:cxnLst/>
              <a:rect l="l" t="t" r="r" b="b"/>
              <a:pathLst>
                <a:path w="176529" h="285114">
                  <a:moveTo>
                    <a:pt x="176161" y="0"/>
                  </a:moveTo>
                  <a:lnTo>
                    <a:pt x="0" y="0"/>
                  </a:lnTo>
                  <a:lnTo>
                    <a:pt x="0" y="284834"/>
                  </a:lnTo>
                  <a:lnTo>
                    <a:pt x="14867" y="283386"/>
                  </a:lnTo>
                  <a:lnTo>
                    <a:pt x="61207" y="275831"/>
                  </a:lnTo>
                  <a:lnTo>
                    <a:pt x="81686" y="271127"/>
                  </a:lnTo>
                  <a:lnTo>
                    <a:pt x="81686" y="43611"/>
                  </a:lnTo>
                  <a:lnTo>
                    <a:pt x="176161" y="43611"/>
                  </a:lnTo>
                  <a:lnTo>
                    <a:pt x="176161" y="0"/>
                  </a:lnTo>
                  <a:close/>
                </a:path>
                <a:path w="176529" h="285114">
                  <a:moveTo>
                    <a:pt x="176161" y="43611"/>
                  </a:moveTo>
                  <a:lnTo>
                    <a:pt x="94475" y="43611"/>
                  </a:lnTo>
                  <a:lnTo>
                    <a:pt x="94475" y="268189"/>
                  </a:lnTo>
                  <a:lnTo>
                    <a:pt x="106522" y="265421"/>
                  </a:lnTo>
                  <a:lnTo>
                    <a:pt x="150718" y="252253"/>
                  </a:lnTo>
                  <a:lnTo>
                    <a:pt x="176161" y="242882"/>
                  </a:lnTo>
                  <a:lnTo>
                    <a:pt x="176161" y="43611"/>
                  </a:lnTo>
                  <a:close/>
                </a:path>
              </a:pathLst>
            </a:custGeom>
            <a:solidFill>
              <a:srgbClr val="FFD182"/>
            </a:solidFill>
          </p:spPr>
          <p:txBody>
            <a:bodyPr wrap="square" lIns="0" tIns="0" rIns="0" bIns="0" rtlCol="0"/>
            <a:lstStyle/>
            <a:p>
              <a:pPr defTabSz="806867"/>
              <a:endParaRPr sz="1588" kern="0">
                <a:solidFill>
                  <a:sysClr val="windowText" lastClr="000000"/>
                </a:solidFill>
              </a:endParaRPr>
            </a:p>
          </p:txBody>
        </p:sp>
        <p:pic>
          <p:nvPicPr>
            <p:cNvPr id="5" name="object 5"/>
            <p:cNvPicPr/>
            <p:nvPr/>
          </p:nvPicPr>
          <p:blipFill>
            <a:blip r:embed="rId3" cstate="print"/>
            <a:stretch>
              <a:fillRect/>
            </a:stretch>
          </p:blipFill>
          <p:spPr>
            <a:xfrm>
              <a:off x="3196551" y="1762856"/>
              <a:ext cx="153365" cy="153377"/>
            </a:xfrm>
            <a:prstGeom prst="rect">
              <a:avLst/>
            </a:prstGeom>
          </p:spPr>
        </p:pic>
        <p:pic>
          <p:nvPicPr>
            <p:cNvPr id="6" name="object 6"/>
            <p:cNvPicPr/>
            <p:nvPr/>
          </p:nvPicPr>
          <p:blipFill>
            <a:blip r:embed="rId3" cstate="print"/>
            <a:stretch>
              <a:fillRect/>
            </a:stretch>
          </p:blipFill>
          <p:spPr>
            <a:xfrm>
              <a:off x="3517755" y="1762856"/>
              <a:ext cx="153365" cy="153377"/>
            </a:xfrm>
            <a:prstGeom prst="rect">
              <a:avLst/>
            </a:prstGeom>
          </p:spPr>
        </p:pic>
        <p:sp>
          <p:nvSpPr>
            <p:cNvPr id="7" name="object 7"/>
            <p:cNvSpPr/>
            <p:nvPr/>
          </p:nvSpPr>
          <p:spPr>
            <a:xfrm>
              <a:off x="3111487" y="1939048"/>
              <a:ext cx="642620" cy="487680"/>
            </a:xfrm>
            <a:custGeom>
              <a:avLst/>
              <a:gdLst/>
              <a:ahLst/>
              <a:cxnLst/>
              <a:rect l="l" t="t" r="r" b="b"/>
              <a:pathLst>
                <a:path w="642620" h="487680">
                  <a:moveTo>
                    <a:pt x="323075" y="149237"/>
                  </a:moveTo>
                  <a:lnTo>
                    <a:pt x="266661" y="56451"/>
                  </a:lnTo>
                  <a:lnTo>
                    <a:pt x="225945" y="11455"/>
                  </a:lnTo>
                  <a:lnTo>
                    <a:pt x="172453" y="622"/>
                  </a:lnTo>
                  <a:lnTo>
                    <a:pt x="164452" y="711"/>
                  </a:lnTo>
                  <a:lnTo>
                    <a:pt x="164452" y="241"/>
                  </a:lnTo>
                  <a:lnTo>
                    <a:pt x="101854" y="0"/>
                  </a:lnTo>
                  <a:lnTo>
                    <a:pt x="96342" y="203"/>
                  </a:lnTo>
                  <a:lnTo>
                    <a:pt x="88087" y="1435"/>
                  </a:lnTo>
                  <a:lnTo>
                    <a:pt x="47498" y="29438"/>
                  </a:lnTo>
                  <a:lnTo>
                    <a:pt x="23368" y="71196"/>
                  </a:lnTo>
                  <a:lnTo>
                    <a:pt x="11099" y="112014"/>
                  </a:lnTo>
                  <a:lnTo>
                    <a:pt x="2997" y="165671"/>
                  </a:lnTo>
                  <a:lnTo>
                    <a:pt x="0" y="234315"/>
                  </a:lnTo>
                  <a:lnTo>
                    <a:pt x="495" y="265455"/>
                  </a:lnTo>
                  <a:lnTo>
                    <a:pt x="4597" y="309422"/>
                  </a:lnTo>
                  <a:lnTo>
                    <a:pt x="30708" y="324866"/>
                  </a:lnTo>
                  <a:lnTo>
                    <a:pt x="41135" y="322110"/>
                  </a:lnTo>
                  <a:lnTo>
                    <a:pt x="49428" y="315798"/>
                  </a:lnTo>
                  <a:lnTo>
                    <a:pt x="54737" y="306844"/>
                  </a:lnTo>
                  <a:lnTo>
                    <a:pt x="56248" y="296176"/>
                  </a:lnTo>
                  <a:lnTo>
                    <a:pt x="54800" y="263791"/>
                  </a:lnTo>
                  <a:lnTo>
                    <a:pt x="54330" y="234315"/>
                  </a:lnTo>
                  <a:lnTo>
                    <a:pt x="55651" y="188950"/>
                  </a:lnTo>
                  <a:lnTo>
                    <a:pt x="64630" y="121716"/>
                  </a:lnTo>
                  <a:lnTo>
                    <a:pt x="77965" y="81940"/>
                  </a:lnTo>
                  <a:lnTo>
                    <a:pt x="77965" y="250812"/>
                  </a:lnTo>
                  <a:lnTo>
                    <a:pt x="254127" y="250812"/>
                  </a:lnTo>
                  <a:lnTo>
                    <a:pt x="254127" y="168897"/>
                  </a:lnTo>
                  <a:lnTo>
                    <a:pt x="288366" y="224840"/>
                  </a:lnTo>
                  <a:lnTo>
                    <a:pt x="293687" y="231889"/>
                  </a:lnTo>
                  <a:lnTo>
                    <a:pt x="300075" y="237236"/>
                  </a:lnTo>
                  <a:lnTo>
                    <a:pt x="307606" y="240639"/>
                  </a:lnTo>
                  <a:lnTo>
                    <a:pt x="316357" y="241858"/>
                  </a:lnTo>
                  <a:lnTo>
                    <a:pt x="321398" y="241871"/>
                  </a:lnTo>
                  <a:lnTo>
                    <a:pt x="320776" y="207924"/>
                  </a:lnTo>
                  <a:lnTo>
                    <a:pt x="320941" y="192087"/>
                  </a:lnTo>
                  <a:lnTo>
                    <a:pt x="321398" y="177063"/>
                  </a:lnTo>
                  <a:lnTo>
                    <a:pt x="322110" y="162788"/>
                  </a:lnTo>
                  <a:lnTo>
                    <a:pt x="323075" y="149237"/>
                  </a:lnTo>
                  <a:close/>
                </a:path>
                <a:path w="642620" h="487680">
                  <a:moveTo>
                    <a:pt x="395262" y="173583"/>
                  </a:moveTo>
                  <a:lnTo>
                    <a:pt x="373456" y="173685"/>
                  </a:lnTo>
                  <a:lnTo>
                    <a:pt x="372872" y="190195"/>
                  </a:lnTo>
                  <a:lnTo>
                    <a:pt x="372681" y="207911"/>
                  </a:lnTo>
                  <a:lnTo>
                    <a:pt x="372846" y="224447"/>
                  </a:lnTo>
                  <a:lnTo>
                    <a:pt x="373354" y="241960"/>
                  </a:lnTo>
                  <a:lnTo>
                    <a:pt x="395262" y="241909"/>
                  </a:lnTo>
                  <a:lnTo>
                    <a:pt x="395262" y="173583"/>
                  </a:lnTo>
                  <a:close/>
                </a:path>
                <a:path w="642620" h="487680">
                  <a:moveTo>
                    <a:pt x="574078" y="256857"/>
                  </a:moveTo>
                  <a:lnTo>
                    <a:pt x="481088" y="256743"/>
                  </a:lnTo>
                  <a:lnTo>
                    <a:pt x="481088" y="256616"/>
                  </a:lnTo>
                  <a:lnTo>
                    <a:pt x="322008" y="256628"/>
                  </a:lnTo>
                  <a:lnTo>
                    <a:pt x="267030" y="256628"/>
                  </a:lnTo>
                  <a:lnTo>
                    <a:pt x="266547" y="257048"/>
                  </a:lnTo>
                  <a:lnTo>
                    <a:pt x="266573" y="487476"/>
                  </a:lnTo>
                  <a:lnTo>
                    <a:pt x="271665" y="485609"/>
                  </a:lnTo>
                  <a:lnTo>
                    <a:pt x="313321" y="467207"/>
                  </a:lnTo>
                  <a:lnTo>
                    <a:pt x="353580" y="446341"/>
                  </a:lnTo>
                  <a:lnTo>
                    <a:pt x="392341" y="423100"/>
                  </a:lnTo>
                  <a:lnTo>
                    <a:pt x="429488" y="397586"/>
                  </a:lnTo>
                  <a:lnTo>
                    <a:pt x="464947" y="369887"/>
                  </a:lnTo>
                  <a:lnTo>
                    <a:pt x="498602" y="340118"/>
                  </a:lnTo>
                  <a:lnTo>
                    <a:pt x="530364" y="308343"/>
                  </a:lnTo>
                  <a:lnTo>
                    <a:pt x="560146" y="274688"/>
                  </a:lnTo>
                  <a:lnTo>
                    <a:pt x="574078" y="256857"/>
                  </a:lnTo>
                  <a:close/>
                </a:path>
                <a:path w="642620" h="487680">
                  <a:moveTo>
                    <a:pt x="642556" y="151828"/>
                  </a:moveTo>
                  <a:lnTo>
                    <a:pt x="642251" y="145072"/>
                  </a:lnTo>
                  <a:lnTo>
                    <a:pt x="634504" y="99860"/>
                  </a:lnTo>
                  <a:lnTo>
                    <a:pt x="622795" y="66890"/>
                  </a:lnTo>
                  <a:lnTo>
                    <a:pt x="620217" y="62344"/>
                  </a:lnTo>
                  <a:lnTo>
                    <a:pt x="608025" y="40805"/>
                  </a:lnTo>
                  <a:lnTo>
                    <a:pt x="573392" y="8509"/>
                  </a:lnTo>
                  <a:lnTo>
                    <a:pt x="553707" y="1841"/>
                  </a:lnTo>
                  <a:lnTo>
                    <a:pt x="551192" y="1562"/>
                  </a:lnTo>
                  <a:lnTo>
                    <a:pt x="546023" y="1574"/>
                  </a:lnTo>
                  <a:lnTo>
                    <a:pt x="543953" y="1574"/>
                  </a:lnTo>
                  <a:lnTo>
                    <a:pt x="542404" y="1714"/>
                  </a:lnTo>
                  <a:lnTo>
                    <a:pt x="541426" y="1841"/>
                  </a:lnTo>
                  <a:lnTo>
                    <a:pt x="424472" y="1841"/>
                  </a:lnTo>
                  <a:lnTo>
                    <a:pt x="423494" y="1714"/>
                  </a:lnTo>
                  <a:lnTo>
                    <a:pt x="421944" y="1574"/>
                  </a:lnTo>
                  <a:lnTo>
                    <a:pt x="383730" y="13703"/>
                  </a:lnTo>
                  <a:lnTo>
                    <a:pt x="347218" y="57353"/>
                  </a:lnTo>
                  <a:lnTo>
                    <a:pt x="330365" y="98755"/>
                  </a:lnTo>
                  <a:lnTo>
                    <a:pt x="324789" y="131610"/>
                  </a:lnTo>
                  <a:lnTo>
                    <a:pt x="338023" y="153492"/>
                  </a:lnTo>
                  <a:lnTo>
                    <a:pt x="343662" y="162864"/>
                  </a:lnTo>
                  <a:lnTo>
                    <a:pt x="343992" y="163258"/>
                  </a:lnTo>
                  <a:lnTo>
                    <a:pt x="347484" y="163258"/>
                  </a:lnTo>
                  <a:lnTo>
                    <a:pt x="374053" y="163080"/>
                  </a:lnTo>
                  <a:lnTo>
                    <a:pt x="376491" y="136194"/>
                  </a:lnTo>
                  <a:lnTo>
                    <a:pt x="379895" y="113245"/>
                  </a:lnTo>
                  <a:lnTo>
                    <a:pt x="389496" y="76085"/>
                  </a:lnTo>
                  <a:lnTo>
                    <a:pt x="395262" y="62344"/>
                  </a:lnTo>
                  <a:lnTo>
                    <a:pt x="395262" y="163029"/>
                  </a:lnTo>
                  <a:lnTo>
                    <a:pt x="425856" y="163093"/>
                  </a:lnTo>
                  <a:lnTo>
                    <a:pt x="466001" y="188468"/>
                  </a:lnTo>
                  <a:lnTo>
                    <a:pt x="470547" y="212255"/>
                  </a:lnTo>
                  <a:lnTo>
                    <a:pt x="467791" y="223812"/>
                  </a:lnTo>
                  <a:lnTo>
                    <a:pt x="461708" y="234759"/>
                  </a:lnTo>
                  <a:lnTo>
                    <a:pt x="458254" y="239471"/>
                  </a:lnTo>
                  <a:lnTo>
                    <a:pt x="454291" y="243217"/>
                  </a:lnTo>
                  <a:lnTo>
                    <a:pt x="449935" y="246062"/>
                  </a:lnTo>
                  <a:lnTo>
                    <a:pt x="481634" y="246062"/>
                  </a:lnTo>
                  <a:lnTo>
                    <a:pt x="482180" y="246113"/>
                  </a:lnTo>
                  <a:lnTo>
                    <a:pt x="482714" y="246189"/>
                  </a:lnTo>
                  <a:lnTo>
                    <a:pt x="570636" y="246303"/>
                  </a:lnTo>
                  <a:lnTo>
                    <a:pt x="570636" y="62344"/>
                  </a:lnTo>
                  <a:lnTo>
                    <a:pt x="572554" y="66281"/>
                  </a:lnTo>
                  <a:lnTo>
                    <a:pt x="588479" y="128930"/>
                  </a:lnTo>
                  <a:lnTo>
                    <a:pt x="593039" y="202082"/>
                  </a:lnTo>
                  <a:lnTo>
                    <a:pt x="593153" y="217055"/>
                  </a:lnTo>
                  <a:lnTo>
                    <a:pt x="593001" y="226504"/>
                  </a:lnTo>
                  <a:lnTo>
                    <a:pt x="592848" y="231940"/>
                  </a:lnTo>
                  <a:lnTo>
                    <a:pt x="613359" y="202082"/>
                  </a:lnTo>
                  <a:lnTo>
                    <a:pt x="636600" y="163334"/>
                  </a:lnTo>
                  <a:lnTo>
                    <a:pt x="642556" y="151828"/>
                  </a:lnTo>
                  <a:close/>
                </a:path>
              </a:pathLst>
            </a:custGeom>
            <a:solidFill>
              <a:srgbClr val="FFD182"/>
            </a:solidFill>
          </p:spPr>
          <p:txBody>
            <a:bodyPr wrap="square" lIns="0" tIns="0" rIns="0" bIns="0" rtlCol="0"/>
            <a:lstStyle/>
            <a:p>
              <a:pPr defTabSz="806867"/>
              <a:endParaRPr sz="1588" kern="0">
                <a:solidFill>
                  <a:sysClr val="windowText" lastClr="000000"/>
                </a:solidFill>
              </a:endParaRPr>
            </a:p>
          </p:txBody>
        </p:sp>
        <p:pic>
          <p:nvPicPr>
            <p:cNvPr id="8" name="object 8"/>
            <p:cNvPicPr/>
            <p:nvPr/>
          </p:nvPicPr>
          <p:blipFill>
            <a:blip r:embed="rId4" cstate="print"/>
            <a:stretch>
              <a:fillRect/>
            </a:stretch>
          </p:blipFill>
          <p:spPr>
            <a:xfrm>
              <a:off x="3506755" y="2112620"/>
              <a:ext cx="64750" cy="68325"/>
            </a:xfrm>
            <a:prstGeom prst="rect">
              <a:avLst/>
            </a:prstGeom>
          </p:spPr>
        </p:pic>
        <p:sp>
          <p:nvSpPr>
            <p:cNvPr id="9" name="object 9"/>
            <p:cNvSpPr/>
            <p:nvPr/>
          </p:nvSpPr>
          <p:spPr>
            <a:xfrm>
              <a:off x="3432315" y="2088271"/>
              <a:ext cx="52705" cy="93345"/>
            </a:xfrm>
            <a:custGeom>
              <a:avLst/>
              <a:gdLst/>
              <a:ahLst/>
              <a:cxnLst/>
              <a:rect l="l" t="t" r="r" b="b"/>
              <a:pathLst>
                <a:path w="52704" h="93344">
                  <a:moveTo>
                    <a:pt x="2258" y="0"/>
                  </a:moveTo>
                  <a:lnTo>
                    <a:pt x="1292" y="13561"/>
                  </a:lnTo>
                  <a:lnTo>
                    <a:pt x="575" y="27833"/>
                  </a:lnTo>
                  <a:lnTo>
                    <a:pt x="126" y="42860"/>
                  </a:lnTo>
                  <a:lnTo>
                    <a:pt x="0" y="66864"/>
                  </a:lnTo>
                  <a:lnTo>
                    <a:pt x="582" y="92646"/>
                  </a:lnTo>
                  <a:lnTo>
                    <a:pt x="52525" y="92735"/>
                  </a:lnTo>
                  <a:lnTo>
                    <a:pt x="51896" y="66828"/>
                  </a:lnTo>
                  <a:lnTo>
                    <a:pt x="51903" y="49672"/>
                  </a:lnTo>
                  <a:lnTo>
                    <a:pt x="52296" y="32562"/>
                  </a:lnTo>
                  <a:lnTo>
                    <a:pt x="52626" y="24447"/>
                  </a:lnTo>
                  <a:lnTo>
                    <a:pt x="20165" y="24574"/>
                  </a:lnTo>
                  <a:lnTo>
                    <a:pt x="16025" y="22796"/>
                  </a:lnTo>
                  <a:lnTo>
                    <a:pt x="2258" y="0"/>
                  </a:lnTo>
                  <a:close/>
                </a:path>
              </a:pathLst>
            </a:custGeom>
            <a:solidFill>
              <a:srgbClr val="FFD182"/>
            </a:solidFill>
          </p:spPr>
          <p:txBody>
            <a:bodyPr wrap="square" lIns="0" tIns="0" rIns="0" bIns="0" rtlCol="0"/>
            <a:lstStyle/>
            <a:p>
              <a:pPr defTabSz="806867"/>
              <a:endParaRPr sz="1588" kern="0">
                <a:solidFill>
                  <a:sysClr val="windowText" lastClr="000000"/>
                </a:solidFill>
              </a:endParaRPr>
            </a:p>
          </p:txBody>
        </p:sp>
        <p:pic>
          <p:nvPicPr>
            <p:cNvPr id="10" name="object 10"/>
            <p:cNvPicPr/>
            <p:nvPr/>
          </p:nvPicPr>
          <p:blipFill>
            <a:blip r:embed="rId5" cstate="print"/>
            <a:stretch>
              <a:fillRect/>
            </a:stretch>
          </p:blipFill>
          <p:spPr>
            <a:xfrm>
              <a:off x="3429336" y="2224126"/>
              <a:ext cx="225477" cy="145210"/>
            </a:xfrm>
            <a:prstGeom prst="rect">
              <a:avLst/>
            </a:prstGeom>
          </p:spPr>
        </p:pic>
        <p:pic>
          <p:nvPicPr>
            <p:cNvPr id="11" name="object 11"/>
            <p:cNvPicPr/>
            <p:nvPr/>
          </p:nvPicPr>
          <p:blipFill>
            <a:blip r:embed="rId6" cstate="print"/>
            <a:stretch>
              <a:fillRect/>
            </a:stretch>
          </p:blipFill>
          <p:spPr>
            <a:xfrm>
              <a:off x="3869943" y="1014730"/>
              <a:ext cx="5731256" cy="1463040"/>
            </a:xfrm>
            <a:prstGeom prst="rect">
              <a:avLst/>
            </a:prstGeom>
          </p:spPr>
        </p:pic>
      </p:grpSp>
      <p:sp>
        <p:nvSpPr>
          <p:cNvPr id="12" name="object 12"/>
          <p:cNvSpPr txBox="1">
            <a:spLocks noGrp="1"/>
          </p:cNvSpPr>
          <p:nvPr>
            <p:ph type="title"/>
          </p:nvPr>
        </p:nvSpPr>
        <p:spPr>
          <a:xfrm>
            <a:off x="2050677" y="309775"/>
            <a:ext cx="4919382" cy="341199"/>
          </a:xfrm>
          <a:prstGeom prst="rect">
            <a:avLst/>
          </a:prstGeom>
        </p:spPr>
        <p:txBody>
          <a:bodyPr vert="horz" wrap="square" lIns="0" tIns="15128" rIns="0" bIns="0" rtlCol="0">
            <a:spAutoFit/>
          </a:bodyPr>
          <a:lstStyle/>
          <a:p>
            <a:pPr marL="11206">
              <a:spcBef>
                <a:spcPts val="119"/>
              </a:spcBef>
            </a:pPr>
            <a:r>
              <a:rPr dirty="0"/>
              <a:t>HCC</a:t>
            </a:r>
            <a:r>
              <a:rPr spc="75" dirty="0"/>
              <a:t> </a:t>
            </a:r>
            <a:r>
              <a:rPr dirty="0"/>
              <a:t>Student</a:t>
            </a:r>
            <a:r>
              <a:rPr spc="75" dirty="0"/>
              <a:t> </a:t>
            </a:r>
            <a:r>
              <a:rPr dirty="0"/>
              <a:t>Success</a:t>
            </a:r>
            <a:r>
              <a:rPr spc="75" dirty="0"/>
              <a:t> </a:t>
            </a:r>
            <a:r>
              <a:rPr spc="-9" dirty="0"/>
              <a:t>Framework</a:t>
            </a:r>
          </a:p>
        </p:txBody>
      </p:sp>
      <p:sp>
        <p:nvSpPr>
          <p:cNvPr id="13" name="object 13"/>
          <p:cNvSpPr txBox="1"/>
          <p:nvPr/>
        </p:nvSpPr>
        <p:spPr>
          <a:xfrm>
            <a:off x="2050677" y="1207916"/>
            <a:ext cx="1040411" cy="418863"/>
          </a:xfrm>
          <a:prstGeom prst="rect">
            <a:avLst/>
          </a:prstGeom>
        </p:spPr>
        <p:txBody>
          <a:bodyPr vert="horz" wrap="square" lIns="0" tIns="11206" rIns="0" bIns="0" rtlCol="0">
            <a:spAutoFit/>
          </a:bodyPr>
          <a:lstStyle/>
          <a:p>
            <a:pPr marL="11206" marR="4483" defTabSz="806867">
              <a:spcBef>
                <a:spcPts val="88"/>
              </a:spcBef>
            </a:pPr>
            <a:r>
              <a:rPr sz="1324" b="1" kern="0" spc="-9" dirty="0">
                <a:solidFill>
                  <a:srgbClr val="231F20"/>
                </a:solidFill>
                <a:latin typeface="Avenir-Heavy"/>
                <a:cs typeface="Avenir-Heavy"/>
              </a:rPr>
              <a:t>Student Experience</a:t>
            </a:r>
            <a:endParaRPr sz="1324" kern="0" dirty="0">
              <a:solidFill>
                <a:sysClr val="windowText" lastClr="000000"/>
              </a:solidFill>
              <a:latin typeface="Avenir-Heavy"/>
              <a:cs typeface="Avenir-Heavy"/>
            </a:endParaRPr>
          </a:p>
        </p:txBody>
      </p:sp>
      <p:sp>
        <p:nvSpPr>
          <p:cNvPr id="14" name="object 14"/>
          <p:cNvSpPr txBox="1"/>
          <p:nvPr/>
        </p:nvSpPr>
        <p:spPr>
          <a:xfrm>
            <a:off x="3974853" y="1182976"/>
            <a:ext cx="853888" cy="638259"/>
          </a:xfrm>
          <a:prstGeom prst="rect">
            <a:avLst/>
          </a:prstGeom>
        </p:spPr>
        <p:txBody>
          <a:bodyPr vert="horz" wrap="square" lIns="0" tIns="69476" rIns="0" bIns="0" rtlCol="0">
            <a:spAutoFit/>
          </a:bodyPr>
          <a:lstStyle/>
          <a:p>
            <a:pPr algn="ctr" defTabSz="806867">
              <a:spcBef>
                <a:spcPts val="547"/>
              </a:spcBef>
            </a:pPr>
            <a:r>
              <a:rPr sz="1059" b="1" kern="0" spc="-9" dirty="0">
                <a:solidFill>
                  <a:srgbClr val="231F20"/>
                </a:solidFill>
                <a:latin typeface="Avenir-Heavy"/>
                <a:cs typeface="Avenir-Heavy"/>
              </a:rPr>
              <a:t>Connection</a:t>
            </a:r>
            <a:endParaRPr sz="1059" kern="0">
              <a:solidFill>
                <a:sysClr val="windowText" lastClr="000000"/>
              </a:solidFill>
              <a:latin typeface="Avenir-Heavy"/>
              <a:cs typeface="Avenir-Heavy"/>
            </a:endParaRPr>
          </a:p>
          <a:p>
            <a:pPr marL="11206" marR="4483" algn="ctr" defTabSz="806867">
              <a:spcBef>
                <a:spcPts val="344"/>
              </a:spcBef>
            </a:pPr>
            <a:r>
              <a:rPr sz="794" kern="0" dirty="0">
                <a:solidFill>
                  <a:srgbClr val="231F20"/>
                </a:solidFill>
                <a:latin typeface="Avenir"/>
                <a:cs typeface="Avenir"/>
              </a:rPr>
              <a:t>From</a:t>
            </a:r>
            <a:r>
              <a:rPr sz="794" kern="0" spc="-18" dirty="0">
                <a:solidFill>
                  <a:srgbClr val="231F20"/>
                </a:solidFill>
                <a:latin typeface="Avenir"/>
                <a:cs typeface="Avenir"/>
              </a:rPr>
              <a:t> </a:t>
            </a:r>
            <a:r>
              <a:rPr sz="794" kern="0" dirty="0">
                <a:solidFill>
                  <a:srgbClr val="231F20"/>
                </a:solidFill>
                <a:latin typeface="Avenir"/>
                <a:cs typeface="Avenir"/>
              </a:rPr>
              <a:t>interest</a:t>
            </a:r>
            <a:r>
              <a:rPr sz="794" kern="0" spc="-18" dirty="0">
                <a:solidFill>
                  <a:srgbClr val="231F20"/>
                </a:solidFill>
                <a:latin typeface="Avenir"/>
                <a:cs typeface="Avenir"/>
              </a:rPr>
              <a:t> </a:t>
            </a:r>
            <a:r>
              <a:rPr sz="794" kern="0" spc="-22" dirty="0">
                <a:solidFill>
                  <a:srgbClr val="231F20"/>
                </a:solidFill>
                <a:latin typeface="Avenir"/>
                <a:cs typeface="Avenir"/>
              </a:rPr>
              <a:t>and </a:t>
            </a:r>
            <a:r>
              <a:rPr sz="794" kern="0" dirty="0">
                <a:solidFill>
                  <a:srgbClr val="231F20"/>
                </a:solidFill>
                <a:latin typeface="Avenir"/>
                <a:cs typeface="Avenir"/>
              </a:rPr>
              <a:t>application to </a:t>
            </a:r>
            <a:r>
              <a:rPr sz="794" kern="0" spc="-18" dirty="0">
                <a:solidFill>
                  <a:srgbClr val="231F20"/>
                </a:solidFill>
                <a:latin typeface="Avenir"/>
                <a:cs typeface="Avenir"/>
              </a:rPr>
              <a:t>first </a:t>
            </a:r>
            <a:r>
              <a:rPr sz="794" kern="0" spc="-9" dirty="0">
                <a:solidFill>
                  <a:srgbClr val="231F20"/>
                </a:solidFill>
                <a:latin typeface="Avenir"/>
                <a:cs typeface="Avenir"/>
              </a:rPr>
              <a:t>enrollment</a:t>
            </a:r>
            <a:endParaRPr sz="794" kern="0">
              <a:solidFill>
                <a:sysClr val="windowText" lastClr="000000"/>
              </a:solidFill>
              <a:latin typeface="Avenir"/>
              <a:cs typeface="Avenir"/>
            </a:endParaRPr>
          </a:p>
        </p:txBody>
      </p:sp>
      <p:sp>
        <p:nvSpPr>
          <p:cNvPr id="15" name="object 15"/>
          <p:cNvSpPr txBox="1"/>
          <p:nvPr/>
        </p:nvSpPr>
        <p:spPr>
          <a:xfrm>
            <a:off x="5607459" y="1160565"/>
            <a:ext cx="977713" cy="638259"/>
          </a:xfrm>
          <a:prstGeom prst="rect">
            <a:avLst/>
          </a:prstGeom>
        </p:spPr>
        <p:txBody>
          <a:bodyPr vert="horz" wrap="square" lIns="0" tIns="69476" rIns="0" bIns="0" rtlCol="0">
            <a:spAutoFit/>
          </a:bodyPr>
          <a:lstStyle/>
          <a:p>
            <a:pPr marL="321626" defTabSz="806867">
              <a:spcBef>
                <a:spcPts val="547"/>
              </a:spcBef>
            </a:pPr>
            <a:r>
              <a:rPr sz="1059" b="1" kern="0" spc="-18" dirty="0">
                <a:solidFill>
                  <a:srgbClr val="231F20"/>
                </a:solidFill>
                <a:latin typeface="Avenir-Heavy"/>
                <a:cs typeface="Avenir-Heavy"/>
              </a:rPr>
              <a:t>Entry</a:t>
            </a:r>
            <a:endParaRPr sz="1059" kern="0">
              <a:solidFill>
                <a:sysClr val="windowText" lastClr="000000"/>
              </a:solidFill>
              <a:latin typeface="Avenir-Heavy"/>
              <a:cs typeface="Avenir-Heavy"/>
            </a:endParaRPr>
          </a:p>
          <a:p>
            <a:pPr marL="11206" marR="4483" indent="97495" defTabSz="806867">
              <a:spcBef>
                <a:spcPts val="344"/>
              </a:spcBef>
            </a:pPr>
            <a:r>
              <a:rPr sz="794" kern="0" dirty="0">
                <a:solidFill>
                  <a:srgbClr val="231F20"/>
                </a:solidFill>
                <a:latin typeface="Avenir"/>
                <a:cs typeface="Avenir"/>
              </a:rPr>
              <a:t>From</a:t>
            </a:r>
            <a:r>
              <a:rPr sz="794" kern="0" spc="-18" dirty="0">
                <a:solidFill>
                  <a:srgbClr val="231F20"/>
                </a:solidFill>
                <a:latin typeface="Avenir"/>
                <a:cs typeface="Avenir"/>
              </a:rPr>
              <a:t> </a:t>
            </a:r>
            <a:r>
              <a:rPr sz="794" kern="0" spc="-9" dirty="0">
                <a:solidFill>
                  <a:srgbClr val="231F20"/>
                </a:solidFill>
                <a:latin typeface="Avenir"/>
                <a:cs typeface="Avenir"/>
              </a:rPr>
              <a:t>enrollment</a:t>
            </a:r>
            <a:r>
              <a:rPr sz="794" kern="0" spc="441" dirty="0">
                <a:solidFill>
                  <a:srgbClr val="231F20"/>
                </a:solidFill>
                <a:latin typeface="Avenir"/>
                <a:cs typeface="Avenir"/>
              </a:rPr>
              <a:t> </a:t>
            </a:r>
            <a:r>
              <a:rPr sz="794" kern="0" dirty="0">
                <a:solidFill>
                  <a:srgbClr val="231F20"/>
                </a:solidFill>
                <a:latin typeface="Avenir"/>
                <a:cs typeface="Avenir"/>
              </a:rPr>
              <a:t>to</a:t>
            </a:r>
            <a:r>
              <a:rPr sz="794" kern="0" spc="-9" dirty="0">
                <a:solidFill>
                  <a:srgbClr val="231F20"/>
                </a:solidFill>
                <a:latin typeface="Avenir"/>
                <a:cs typeface="Avenir"/>
              </a:rPr>
              <a:t> </a:t>
            </a:r>
            <a:r>
              <a:rPr sz="794" kern="0" dirty="0">
                <a:solidFill>
                  <a:srgbClr val="231F20"/>
                </a:solidFill>
                <a:latin typeface="Avenir"/>
                <a:cs typeface="Avenir"/>
              </a:rPr>
              <a:t>program</a:t>
            </a:r>
            <a:r>
              <a:rPr sz="794" kern="0" spc="-9" dirty="0">
                <a:solidFill>
                  <a:srgbClr val="231F20"/>
                </a:solidFill>
                <a:latin typeface="Avenir"/>
                <a:cs typeface="Avenir"/>
              </a:rPr>
              <a:t> selection</a:t>
            </a:r>
            <a:endParaRPr sz="794" kern="0">
              <a:solidFill>
                <a:sysClr val="windowText" lastClr="000000"/>
              </a:solidFill>
              <a:latin typeface="Avenir"/>
              <a:cs typeface="Avenir"/>
            </a:endParaRPr>
          </a:p>
          <a:p>
            <a:pPr marL="270636" defTabSz="806867"/>
            <a:r>
              <a:rPr sz="794" kern="0" dirty="0">
                <a:solidFill>
                  <a:srgbClr val="231F20"/>
                </a:solidFill>
                <a:latin typeface="Avenir"/>
                <a:cs typeface="Avenir"/>
              </a:rPr>
              <a:t>and </a:t>
            </a:r>
            <a:r>
              <a:rPr sz="794" kern="0" spc="-9" dirty="0">
                <a:solidFill>
                  <a:srgbClr val="231F20"/>
                </a:solidFill>
                <a:latin typeface="Avenir"/>
                <a:cs typeface="Avenir"/>
              </a:rPr>
              <a:t>entry</a:t>
            </a:r>
            <a:endParaRPr sz="794" kern="0">
              <a:solidFill>
                <a:sysClr val="windowText" lastClr="000000"/>
              </a:solidFill>
              <a:latin typeface="Avenir"/>
              <a:cs typeface="Avenir"/>
            </a:endParaRPr>
          </a:p>
        </p:txBody>
      </p:sp>
      <p:sp>
        <p:nvSpPr>
          <p:cNvPr id="16" name="object 16"/>
          <p:cNvSpPr txBox="1"/>
          <p:nvPr/>
        </p:nvSpPr>
        <p:spPr>
          <a:xfrm>
            <a:off x="7250295" y="1160570"/>
            <a:ext cx="1080247" cy="742413"/>
          </a:xfrm>
          <a:prstGeom prst="rect">
            <a:avLst/>
          </a:prstGeom>
        </p:spPr>
        <p:txBody>
          <a:bodyPr vert="horz" wrap="square" lIns="0" tIns="11206" rIns="0" bIns="0" rtlCol="0">
            <a:spAutoFit/>
          </a:bodyPr>
          <a:lstStyle/>
          <a:p>
            <a:pPr marL="172580" marR="165856" indent="-560" algn="ctr" defTabSz="806867">
              <a:spcBef>
                <a:spcPts val="88"/>
              </a:spcBef>
            </a:pPr>
            <a:r>
              <a:rPr sz="1059" b="1" kern="0" spc="-9" dirty="0">
                <a:solidFill>
                  <a:srgbClr val="231F20"/>
                </a:solidFill>
                <a:latin typeface="Avenir-Heavy"/>
                <a:cs typeface="Avenir-Heavy"/>
              </a:rPr>
              <a:t>Progress/ Completion</a:t>
            </a:r>
            <a:endParaRPr sz="1059" kern="0">
              <a:solidFill>
                <a:sysClr val="windowText" lastClr="000000"/>
              </a:solidFill>
              <a:latin typeface="Avenir-Heavy"/>
              <a:cs typeface="Avenir-Heavy"/>
            </a:endParaRPr>
          </a:p>
          <a:p>
            <a:pPr marL="11206" marR="4483" algn="ctr" defTabSz="806867">
              <a:spcBef>
                <a:spcPts val="344"/>
              </a:spcBef>
            </a:pPr>
            <a:r>
              <a:rPr sz="794" kern="0" dirty="0">
                <a:solidFill>
                  <a:srgbClr val="231F20"/>
                </a:solidFill>
                <a:latin typeface="Avenir"/>
                <a:cs typeface="Avenir"/>
              </a:rPr>
              <a:t>From program</a:t>
            </a:r>
            <a:r>
              <a:rPr sz="794" kern="0" spc="-44" dirty="0">
                <a:solidFill>
                  <a:srgbClr val="231F20"/>
                </a:solidFill>
                <a:latin typeface="Avenir"/>
                <a:cs typeface="Avenir"/>
              </a:rPr>
              <a:t> </a:t>
            </a:r>
            <a:r>
              <a:rPr sz="794" kern="0" dirty="0">
                <a:solidFill>
                  <a:srgbClr val="231F20"/>
                </a:solidFill>
                <a:latin typeface="Avenir"/>
                <a:cs typeface="Avenir"/>
              </a:rPr>
              <a:t>entry </a:t>
            </a:r>
            <a:r>
              <a:rPr sz="794" kern="0" spc="-22" dirty="0">
                <a:solidFill>
                  <a:srgbClr val="231F20"/>
                </a:solidFill>
                <a:latin typeface="Avenir"/>
                <a:cs typeface="Avenir"/>
              </a:rPr>
              <a:t>to </a:t>
            </a:r>
            <a:r>
              <a:rPr sz="794" kern="0" dirty="0">
                <a:solidFill>
                  <a:srgbClr val="231F20"/>
                </a:solidFill>
                <a:latin typeface="Avenir"/>
                <a:cs typeface="Avenir"/>
              </a:rPr>
              <a:t>completion</a:t>
            </a:r>
            <a:r>
              <a:rPr sz="794" kern="0" spc="-9" dirty="0">
                <a:solidFill>
                  <a:srgbClr val="231F20"/>
                </a:solidFill>
                <a:latin typeface="Avenir"/>
                <a:cs typeface="Avenir"/>
              </a:rPr>
              <a:t> </a:t>
            </a:r>
            <a:r>
              <a:rPr sz="794" kern="0" dirty="0">
                <a:solidFill>
                  <a:srgbClr val="231F20"/>
                </a:solidFill>
                <a:latin typeface="Avenir"/>
                <a:cs typeface="Avenir"/>
              </a:rPr>
              <a:t>of </a:t>
            </a:r>
            <a:r>
              <a:rPr sz="794" kern="0" spc="-9" dirty="0">
                <a:solidFill>
                  <a:srgbClr val="231F20"/>
                </a:solidFill>
                <a:latin typeface="Avenir"/>
                <a:cs typeface="Avenir"/>
              </a:rPr>
              <a:t>program requirements</a:t>
            </a:r>
            <a:endParaRPr sz="794" kern="0">
              <a:solidFill>
                <a:sysClr val="windowText" lastClr="000000"/>
              </a:solidFill>
              <a:latin typeface="Avenir"/>
              <a:cs typeface="Avenir"/>
            </a:endParaRPr>
          </a:p>
        </p:txBody>
      </p:sp>
      <p:sp>
        <p:nvSpPr>
          <p:cNvPr id="17" name="object 17"/>
          <p:cNvSpPr txBox="1"/>
          <p:nvPr/>
        </p:nvSpPr>
        <p:spPr>
          <a:xfrm>
            <a:off x="8989462" y="1157008"/>
            <a:ext cx="990600" cy="638259"/>
          </a:xfrm>
          <a:prstGeom prst="rect">
            <a:avLst/>
          </a:prstGeom>
        </p:spPr>
        <p:txBody>
          <a:bodyPr vert="horz" wrap="square" lIns="0" tIns="69476" rIns="0" bIns="0" rtlCol="0">
            <a:spAutoFit/>
          </a:bodyPr>
          <a:lstStyle/>
          <a:p>
            <a:pPr marL="61636" defTabSz="806867">
              <a:spcBef>
                <a:spcPts val="547"/>
              </a:spcBef>
            </a:pPr>
            <a:r>
              <a:rPr sz="1059" b="1" kern="0" spc="-9" dirty="0">
                <a:solidFill>
                  <a:srgbClr val="231F20"/>
                </a:solidFill>
                <a:latin typeface="Avenir-Heavy"/>
                <a:cs typeface="Avenir-Heavy"/>
              </a:rPr>
              <a:t>Advancement</a:t>
            </a:r>
            <a:endParaRPr sz="1059" kern="0">
              <a:solidFill>
                <a:sysClr val="windowText" lastClr="000000"/>
              </a:solidFill>
              <a:latin typeface="Avenir-Heavy"/>
              <a:cs typeface="Avenir-Heavy"/>
            </a:endParaRPr>
          </a:p>
          <a:p>
            <a:pPr marL="11206" marR="4483" indent="194432" defTabSz="806867">
              <a:spcBef>
                <a:spcPts val="344"/>
              </a:spcBef>
            </a:pPr>
            <a:r>
              <a:rPr sz="794" kern="0" spc="-9" dirty="0">
                <a:solidFill>
                  <a:srgbClr val="231F20"/>
                </a:solidFill>
                <a:latin typeface="Avenir"/>
                <a:cs typeface="Avenir"/>
              </a:rPr>
              <a:t>Employment </a:t>
            </a:r>
            <a:r>
              <a:rPr sz="794" kern="0" dirty="0">
                <a:solidFill>
                  <a:srgbClr val="231F20"/>
                </a:solidFill>
                <a:latin typeface="Avenir"/>
                <a:cs typeface="Avenir"/>
              </a:rPr>
              <a:t>and/or </a:t>
            </a:r>
            <a:r>
              <a:rPr sz="794" kern="0" spc="-9" dirty="0">
                <a:solidFill>
                  <a:srgbClr val="231F20"/>
                </a:solidFill>
                <a:latin typeface="Avenir"/>
                <a:cs typeface="Avenir"/>
              </a:rPr>
              <a:t>baccalaureate</a:t>
            </a:r>
            <a:endParaRPr sz="794" kern="0">
              <a:solidFill>
                <a:sysClr val="windowText" lastClr="000000"/>
              </a:solidFill>
              <a:latin typeface="Avenir"/>
              <a:cs typeface="Avenir"/>
            </a:endParaRPr>
          </a:p>
          <a:p>
            <a:pPr marL="317704" defTabSz="806867"/>
            <a:r>
              <a:rPr sz="794" kern="0" spc="-9" dirty="0">
                <a:solidFill>
                  <a:srgbClr val="231F20"/>
                </a:solidFill>
                <a:latin typeface="Avenir"/>
                <a:cs typeface="Avenir"/>
              </a:rPr>
              <a:t>transfer</a:t>
            </a:r>
            <a:endParaRPr sz="794" kern="0">
              <a:solidFill>
                <a:sysClr val="windowText" lastClr="000000"/>
              </a:solidFill>
              <a:latin typeface="Avenir"/>
              <a:cs typeface="Avenir"/>
            </a:endParaRPr>
          </a:p>
        </p:txBody>
      </p:sp>
      <p:sp>
        <p:nvSpPr>
          <p:cNvPr id="18" name="object 18"/>
          <p:cNvSpPr txBox="1"/>
          <p:nvPr/>
        </p:nvSpPr>
        <p:spPr>
          <a:xfrm>
            <a:off x="2050677" y="2438624"/>
            <a:ext cx="954741" cy="418863"/>
          </a:xfrm>
          <a:prstGeom prst="rect">
            <a:avLst/>
          </a:prstGeom>
        </p:spPr>
        <p:txBody>
          <a:bodyPr vert="horz" wrap="square" lIns="0" tIns="11206" rIns="0" bIns="0" rtlCol="0">
            <a:spAutoFit/>
          </a:bodyPr>
          <a:lstStyle/>
          <a:p>
            <a:pPr marL="11206" marR="4483" defTabSz="806867">
              <a:spcBef>
                <a:spcPts val="88"/>
              </a:spcBef>
            </a:pPr>
            <a:r>
              <a:rPr sz="1324" b="1" kern="0" spc="-9" dirty="0">
                <a:solidFill>
                  <a:srgbClr val="231F20"/>
                </a:solidFill>
                <a:latin typeface="Avenir-Heavy"/>
                <a:cs typeface="Avenir-Heavy"/>
              </a:rPr>
              <a:t>Institutional Practices</a:t>
            </a:r>
            <a:endParaRPr sz="1324" kern="0" dirty="0">
              <a:solidFill>
                <a:sysClr val="windowText" lastClr="000000"/>
              </a:solidFill>
              <a:latin typeface="Avenir-Heavy"/>
              <a:cs typeface="Avenir-Heavy"/>
            </a:endParaRPr>
          </a:p>
        </p:txBody>
      </p:sp>
      <p:sp>
        <p:nvSpPr>
          <p:cNvPr id="19" name="object 19"/>
          <p:cNvSpPr txBox="1"/>
          <p:nvPr/>
        </p:nvSpPr>
        <p:spPr>
          <a:xfrm>
            <a:off x="2050677" y="3526207"/>
            <a:ext cx="823072" cy="418863"/>
          </a:xfrm>
          <a:prstGeom prst="rect">
            <a:avLst/>
          </a:prstGeom>
        </p:spPr>
        <p:txBody>
          <a:bodyPr vert="horz" wrap="square" lIns="0" tIns="11206" rIns="0" bIns="0" rtlCol="0">
            <a:spAutoFit/>
          </a:bodyPr>
          <a:lstStyle/>
          <a:p>
            <a:pPr marL="11206" marR="4483" defTabSz="806867">
              <a:spcBef>
                <a:spcPts val="88"/>
              </a:spcBef>
            </a:pPr>
            <a:r>
              <a:rPr sz="1324" b="1" kern="0" spc="-9" dirty="0">
                <a:solidFill>
                  <a:srgbClr val="231F20"/>
                </a:solidFill>
                <a:latin typeface="Avenir-Heavy"/>
                <a:cs typeface="Avenir-Heavy"/>
              </a:rPr>
              <a:t>Success Strategies</a:t>
            </a:r>
            <a:endParaRPr sz="1324" kern="0">
              <a:solidFill>
                <a:sysClr val="windowText" lastClr="000000"/>
              </a:solidFill>
              <a:latin typeface="Avenir-Heavy"/>
              <a:cs typeface="Avenir-Heavy"/>
            </a:endParaRPr>
          </a:p>
        </p:txBody>
      </p:sp>
      <p:sp>
        <p:nvSpPr>
          <p:cNvPr id="20" name="object 20"/>
          <p:cNvSpPr txBox="1"/>
          <p:nvPr/>
        </p:nvSpPr>
        <p:spPr>
          <a:xfrm>
            <a:off x="2050676" y="5499533"/>
            <a:ext cx="1040411" cy="418863"/>
          </a:xfrm>
          <a:prstGeom prst="rect">
            <a:avLst/>
          </a:prstGeom>
        </p:spPr>
        <p:txBody>
          <a:bodyPr vert="horz" wrap="square" lIns="0" tIns="11206" rIns="0" bIns="0" rtlCol="0">
            <a:spAutoFit/>
          </a:bodyPr>
          <a:lstStyle/>
          <a:p>
            <a:pPr marL="11206" marR="4483" defTabSz="806867">
              <a:spcBef>
                <a:spcPts val="88"/>
              </a:spcBef>
            </a:pPr>
            <a:r>
              <a:rPr sz="1324" b="1" kern="0" spc="-9" dirty="0">
                <a:solidFill>
                  <a:srgbClr val="231F20"/>
                </a:solidFill>
                <a:latin typeface="Avenir-Heavy"/>
                <a:cs typeface="Avenir-Heavy"/>
              </a:rPr>
              <a:t>Expected Outcomes</a:t>
            </a:r>
            <a:endParaRPr sz="1324" kern="0" dirty="0">
              <a:solidFill>
                <a:sysClr val="windowText" lastClr="000000"/>
              </a:solidFill>
              <a:latin typeface="Avenir-Heavy"/>
              <a:cs typeface="Avenir-Heavy"/>
            </a:endParaRPr>
          </a:p>
        </p:txBody>
      </p:sp>
      <p:sp>
        <p:nvSpPr>
          <p:cNvPr id="21" name="object 21"/>
          <p:cNvSpPr/>
          <p:nvPr/>
        </p:nvSpPr>
        <p:spPr>
          <a:xfrm>
            <a:off x="2061883" y="2291491"/>
            <a:ext cx="8068235" cy="0"/>
          </a:xfrm>
          <a:custGeom>
            <a:avLst/>
            <a:gdLst/>
            <a:ahLst/>
            <a:cxnLst/>
            <a:rect l="l" t="t" r="r" b="b"/>
            <a:pathLst>
              <a:path w="9144000">
                <a:moveTo>
                  <a:pt x="0" y="0"/>
                </a:moveTo>
                <a:lnTo>
                  <a:pt x="9144000" y="0"/>
                </a:lnTo>
              </a:path>
            </a:pathLst>
          </a:custGeom>
          <a:ln w="12700">
            <a:solidFill>
              <a:srgbClr val="FCB525"/>
            </a:solidFill>
          </a:ln>
        </p:spPr>
        <p:txBody>
          <a:bodyPr wrap="square" lIns="0" tIns="0" rIns="0" bIns="0" rtlCol="0"/>
          <a:lstStyle/>
          <a:p>
            <a:pPr defTabSz="806867"/>
            <a:endParaRPr sz="1588" kern="0">
              <a:solidFill>
                <a:sysClr val="windowText" lastClr="000000"/>
              </a:solidFill>
            </a:endParaRPr>
          </a:p>
        </p:txBody>
      </p:sp>
      <p:sp>
        <p:nvSpPr>
          <p:cNvPr id="22" name="object 22"/>
          <p:cNvSpPr/>
          <p:nvPr/>
        </p:nvSpPr>
        <p:spPr>
          <a:xfrm>
            <a:off x="2061883" y="5343748"/>
            <a:ext cx="8068235" cy="0"/>
          </a:xfrm>
          <a:custGeom>
            <a:avLst/>
            <a:gdLst/>
            <a:ahLst/>
            <a:cxnLst/>
            <a:rect l="l" t="t" r="r" b="b"/>
            <a:pathLst>
              <a:path w="9144000">
                <a:moveTo>
                  <a:pt x="0" y="0"/>
                </a:moveTo>
                <a:lnTo>
                  <a:pt x="9144000" y="0"/>
                </a:lnTo>
              </a:path>
            </a:pathLst>
          </a:custGeom>
          <a:ln w="12700">
            <a:solidFill>
              <a:srgbClr val="FCB525"/>
            </a:solidFill>
          </a:ln>
        </p:spPr>
        <p:txBody>
          <a:bodyPr wrap="square" lIns="0" tIns="0" rIns="0" bIns="0" rtlCol="0"/>
          <a:lstStyle/>
          <a:p>
            <a:pPr defTabSz="806867"/>
            <a:endParaRPr sz="1588" kern="0">
              <a:solidFill>
                <a:sysClr val="windowText" lastClr="000000"/>
              </a:solidFill>
            </a:endParaRPr>
          </a:p>
        </p:txBody>
      </p:sp>
      <p:sp>
        <p:nvSpPr>
          <p:cNvPr id="23" name="object 23"/>
          <p:cNvSpPr/>
          <p:nvPr/>
        </p:nvSpPr>
        <p:spPr>
          <a:xfrm>
            <a:off x="2061883" y="3379609"/>
            <a:ext cx="8068235" cy="0"/>
          </a:xfrm>
          <a:custGeom>
            <a:avLst/>
            <a:gdLst/>
            <a:ahLst/>
            <a:cxnLst/>
            <a:rect l="l" t="t" r="r" b="b"/>
            <a:pathLst>
              <a:path w="9144000">
                <a:moveTo>
                  <a:pt x="0" y="0"/>
                </a:moveTo>
                <a:lnTo>
                  <a:pt x="9144000" y="0"/>
                </a:lnTo>
              </a:path>
            </a:pathLst>
          </a:custGeom>
          <a:ln w="12700">
            <a:solidFill>
              <a:srgbClr val="FCB525"/>
            </a:solidFill>
          </a:ln>
        </p:spPr>
        <p:txBody>
          <a:bodyPr wrap="square" lIns="0" tIns="0" rIns="0" bIns="0" rtlCol="0"/>
          <a:lstStyle/>
          <a:p>
            <a:pPr defTabSz="806867"/>
            <a:endParaRPr sz="1588" kern="0">
              <a:solidFill>
                <a:sysClr val="windowText" lastClr="000000"/>
              </a:solidFill>
            </a:endParaRPr>
          </a:p>
        </p:txBody>
      </p:sp>
      <p:sp>
        <p:nvSpPr>
          <p:cNvPr id="24" name="object 24"/>
          <p:cNvSpPr txBox="1"/>
          <p:nvPr/>
        </p:nvSpPr>
        <p:spPr>
          <a:xfrm>
            <a:off x="3745006" y="2418005"/>
            <a:ext cx="1222001" cy="720549"/>
          </a:xfrm>
          <a:prstGeom prst="rect">
            <a:avLst/>
          </a:prstGeom>
        </p:spPr>
        <p:txBody>
          <a:bodyPr vert="horz" wrap="square" lIns="0" tIns="11206" rIns="0" bIns="0" rtlCol="0">
            <a:spAutoFit/>
          </a:bodyPr>
          <a:lstStyle/>
          <a:p>
            <a:pPr marL="11206" marR="4483" defTabSz="806867">
              <a:spcBef>
                <a:spcPts val="88"/>
              </a:spcBef>
            </a:pPr>
            <a:r>
              <a:rPr sz="794" b="1" kern="0" spc="-9" dirty="0">
                <a:solidFill>
                  <a:srgbClr val="231F20"/>
                </a:solidFill>
                <a:latin typeface="Avenir-Heavy"/>
                <a:cs typeface="Avenir-Heavy"/>
              </a:rPr>
              <a:t>Program Organization/information</a:t>
            </a:r>
            <a:endParaRPr sz="794" kern="0">
              <a:solidFill>
                <a:sysClr val="windowText" lastClr="000000"/>
              </a:solidFill>
              <a:latin typeface="Avenir-Heavy"/>
              <a:cs typeface="Avenir-Heavy"/>
            </a:endParaRPr>
          </a:p>
          <a:p>
            <a:pPr marL="263352" indent="-151287" defTabSz="806867">
              <a:spcBef>
                <a:spcPts val="759"/>
              </a:spcBef>
              <a:buClr>
                <a:srgbClr val="FCB525"/>
              </a:buClr>
              <a:buSzPct val="114285"/>
              <a:buFont typeface="Arial"/>
              <a:buChar char="►"/>
              <a:tabLst>
                <a:tab pos="263352" algn="l"/>
              </a:tabLst>
            </a:pPr>
            <a:r>
              <a:rPr sz="618" kern="0" dirty="0">
                <a:solidFill>
                  <a:srgbClr val="231F20"/>
                </a:solidFill>
                <a:latin typeface="Avenir"/>
                <a:cs typeface="Avenir"/>
              </a:rPr>
              <a:t>Program</a:t>
            </a:r>
            <a:r>
              <a:rPr sz="618" kern="0" spc="-13" dirty="0">
                <a:solidFill>
                  <a:srgbClr val="231F20"/>
                </a:solidFill>
                <a:latin typeface="Avenir"/>
                <a:cs typeface="Avenir"/>
              </a:rPr>
              <a:t> </a:t>
            </a:r>
            <a:r>
              <a:rPr sz="618" kern="0" spc="-18" dirty="0">
                <a:solidFill>
                  <a:srgbClr val="231F20"/>
                </a:solidFill>
                <a:latin typeface="Avenir"/>
                <a:cs typeface="Avenir"/>
              </a:rPr>
              <a:t>Maps</a:t>
            </a:r>
            <a:endParaRPr sz="618" kern="0">
              <a:solidFill>
                <a:sysClr val="windowText" lastClr="000000"/>
              </a:solidFill>
              <a:latin typeface="Avenir"/>
              <a:cs typeface="Avenir"/>
            </a:endParaRPr>
          </a:p>
          <a:p>
            <a:pPr marL="263352" indent="-151287" defTabSz="806867">
              <a:spcBef>
                <a:spcPts val="331"/>
              </a:spcBef>
              <a:buClr>
                <a:srgbClr val="FCB525"/>
              </a:buClr>
              <a:buSzPct val="114285"/>
              <a:buFont typeface="Arial"/>
              <a:buChar char="►"/>
              <a:tabLst>
                <a:tab pos="263352" algn="l"/>
              </a:tabLst>
            </a:pPr>
            <a:r>
              <a:rPr sz="618" kern="0" dirty="0">
                <a:solidFill>
                  <a:srgbClr val="231F20"/>
                </a:solidFill>
                <a:latin typeface="Avenir"/>
                <a:cs typeface="Avenir"/>
              </a:rPr>
              <a:t>Career</a:t>
            </a:r>
            <a:r>
              <a:rPr sz="618" kern="0" spc="-13" dirty="0">
                <a:solidFill>
                  <a:srgbClr val="231F20"/>
                </a:solidFill>
                <a:latin typeface="Avenir"/>
                <a:cs typeface="Avenir"/>
              </a:rPr>
              <a:t> </a:t>
            </a:r>
            <a:r>
              <a:rPr sz="618" kern="0" spc="-9" dirty="0">
                <a:solidFill>
                  <a:srgbClr val="231F20"/>
                </a:solidFill>
                <a:latin typeface="Avenir"/>
                <a:cs typeface="Avenir"/>
              </a:rPr>
              <a:t>Information</a:t>
            </a:r>
            <a:endParaRPr sz="618" kern="0">
              <a:solidFill>
                <a:sysClr val="windowText" lastClr="000000"/>
              </a:solidFill>
              <a:latin typeface="Avenir"/>
              <a:cs typeface="Avenir"/>
            </a:endParaRPr>
          </a:p>
          <a:p>
            <a:pPr marL="263352" indent="-151287" defTabSz="806867">
              <a:spcBef>
                <a:spcPts val="335"/>
              </a:spcBef>
              <a:buClr>
                <a:srgbClr val="FCB525"/>
              </a:buClr>
              <a:buSzPct val="114285"/>
              <a:buFont typeface="Arial"/>
              <a:buChar char="►"/>
              <a:tabLst>
                <a:tab pos="263352" algn="l"/>
              </a:tabLst>
            </a:pPr>
            <a:r>
              <a:rPr sz="618" kern="0" dirty="0">
                <a:solidFill>
                  <a:srgbClr val="231F20"/>
                </a:solidFill>
                <a:latin typeface="Avenir"/>
                <a:cs typeface="Avenir"/>
              </a:rPr>
              <a:t>Areas</a:t>
            </a:r>
            <a:r>
              <a:rPr sz="618" kern="0" spc="-9" dirty="0">
                <a:solidFill>
                  <a:srgbClr val="231F20"/>
                </a:solidFill>
                <a:latin typeface="Avenir"/>
                <a:cs typeface="Avenir"/>
              </a:rPr>
              <a:t> </a:t>
            </a:r>
            <a:r>
              <a:rPr sz="618" kern="0" dirty="0">
                <a:solidFill>
                  <a:srgbClr val="231F20"/>
                </a:solidFill>
                <a:latin typeface="Avenir"/>
                <a:cs typeface="Avenir"/>
              </a:rPr>
              <a:t>of</a:t>
            </a:r>
            <a:r>
              <a:rPr sz="618" kern="0" spc="-4" dirty="0">
                <a:solidFill>
                  <a:srgbClr val="231F20"/>
                </a:solidFill>
                <a:latin typeface="Avenir"/>
                <a:cs typeface="Avenir"/>
              </a:rPr>
              <a:t> </a:t>
            </a:r>
            <a:r>
              <a:rPr sz="618" kern="0" spc="-9" dirty="0">
                <a:solidFill>
                  <a:srgbClr val="231F20"/>
                </a:solidFill>
                <a:latin typeface="Avenir"/>
                <a:cs typeface="Avenir"/>
              </a:rPr>
              <a:t>Study</a:t>
            </a:r>
            <a:endParaRPr sz="618" kern="0">
              <a:solidFill>
                <a:sysClr val="windowText" lastClr="000000"/>
              </a:solidFill>
              <a:latin typeface="Avenir"/>
              <a:cs typeface="Avenir"/>
            </a:endParaRPr>
          </a:p>
        </p:txBody>
      </p:sp>
      <p:sp>
        <p:nvSpPr>
          <p:cNvPr id="25" name="object 25"/>
          <p:cNvSpPr txBox="1"/>
          <p:nvPr/>
        </p:nvSpPr>
        <p:spPr>
          <a:xfrm>
            <a:off x="5439334" y="2418004"/>
            <a:ext cx="1184462" cy="598336"/>
          </a:xfrm>
          <a:prstGeom prst="rect">
            <a:avLst/>
          </a:prstGeom>
        </p:spPr>
        <p:txBody>
          <a:bodyPr vert="horz" wrap="square" lIns="0" tIns="11206" rIns="0" bIns="0" rtlCol="0">
            <a:spAutoFit/>
          </a:bodyPr>
          <a:lstStyle/>
          <a:p>
            <a:pPr marL="11206" defTabSz="806867">
              <a:spcBef>
                <a:spcPts val="88"/>
              </a:spcBef>
            </a:pPr>
            <a:r>
              <a:rPr sz="794" b="1" kern="0" dirty="0">
                <a:solidFill>
                  <a:srgbClr val="231F20"/>
                </a:solidFill>
                <a:latin typeface="Avenir-Heavy"/>
                <a:cs typeface="Avenir-Heavy"/>
              </a:rPr>
              <a:t>Student</a:t>
            </a:r>
            <a:r>
              <a:rPr sz="794" b="1" kern="0" spc="-9" dirty="0">
                <a:solidFill>
                  <a:srgbClr val="231F20"/>
                </a:solidFill>
                <a:latin typeface="Avenir-Heavy"/>
                <a:cs typeface="Avenir-Heavy"/>
              </a:rPr>
              <a:t> Onboarding</a:t>
            </a:r>
            <a:endParaRPr sz="794" kern="0">
              <a:solidFill>
                <a:sysClr val="windowText" lastClr="000000"/>
              </a:solidFill>
              <a:latin typeface="Avenir-Heavy"/>
              <a:cs typeface="Avenir-Heavy"/>
            </a:endParaRPr>
          </a:p>
          <a:p>
            <a:pPr marL="263352" indent="-151287" defTabSz="806867">
              <a:spcBef>
                <a:spcPts val="759"/>
              </a:spcBef>
              <a:buClr>
                <a:srgbClr val="FCB525"/>
              </a:buClr>
              <a:buSzPct val="114285"/>
              <a:buFont typeface="Arial"/>
              <a:buChar char="►"/>
              <a:tabLst>
                <a:tab pos="263352" algn="l"/>
              </a:tabLst>
            </a:pPr>
            <a:r>
              <a:rPr sz="618" kern="0" dirty="0">
                <a:solidFill>
                  <a:srgbClr val="231F20"/>
                </a:solidFill>
                <a:latin typeface="Avenir"/>
                <a:cs typeface="Avenir"/>
              </a:rPr>
              <a:t>Early</a:t>
            </a:r>
            <a:r>
              <a:rPr sz="618" kern="0" spc="-9" dirty="0">
                <a:solidFill>
                  <a:srgbClr val="231F20"/>
                </a:solidFill>
                <a:latin typeface="Avenir"/>
                <a:cs typeface="Avenir"/>
              </a:rPr>
              <a:t> </a:t>
            </a:r>
            <a:r>
              <a:rPr sz="618" kern="0" dirty="0">
                <a:solidFill>
                  <a:srgbClr val="231F20"/>
                </a:solidFill>
                <a:latin typeface="Avenir"/>
                <a:cs typeface="Avenir"/>
              </a:rPr>
              <a:t>Career</a:t>
            </a:r>
            <a:r>
              <a:rPr sz="618" kern="0" spc="-4" dirty="0">
                <a:solidFill>
                  <a:srgbClr val="231F20"/>
                </a:solidFill>
                <a:latin typeface="Avenir"/>
                <a:cs typeface="Avenir"/>
              </a:rPr>
              <a:t> </a:t>
            </a:r>
            <a:r>
              <a:rPr sz="618" kern="0" spc="-9" dirty="0">
                <a:solidFill>
                  <a:srgbClr val="231F20"/>
                </a:solidFill>
                <a:latin typeface="Avenir"/>
                <a:cs typeface="Avenir"/>
              </a:rPr>
              <a:t>Exploration</a:t>
            </a:r>
            <a:endParaRPr sz="618" kern="0">
              <a:solidFill>
                <a:sysClr val="windowText" lastClr="000000"/>
              </a:solidFill>
              <a:latin typeface="Avenir"/>
              <a:cs typeface="Avenir"/>
            </a:endParaRPr>
          </a:p>
          <a:p>
            <a:pPr marL="263352" indent="-151287" defTabSz="806867">
              <a:spcBef>
                <a:spcPts val="331"/>
              </a:spcBef>
              <a:buClr>
                <a:srgbClr val="FCB525"/>
              </a:buClr>
              <a:buSzPct val="114285"/>
              <a:buFont typeface="Arial"/>
              <a:buChar char="►"/>
              <a:tabLst>
                <a:tab pos="263352" algn="l"/>
              </a:tabLst>
            </a:pPr>
            <a:r>
              <a:rPr sz="618" kern="0" dirty="0">
                <a:solidFill>
                  <a:srgbClr val="231F20"/>
                </a:solidFill>
                <a:latin typeface="Avenir"/>
                <a:cs typeface="Avenir"/>
              </a:rPr>
              <a:t>Academic </a:t>
            </a:r>
            <a:r>
              <a:rPr sz="618" kern="0" spc="-9" dirty="0">
                <a:solidFill>
                  <a:srgbClr val="231F20"/>
                </a:solidFill>
                <a:latin typeface="Avenir"/>
                <a:cs typeface="Avenir"/>
              </a:rPr>
              <a:t>Planning</a:t>
            </a:r>
            <a:endParaRPr sz="618" kern="0">
              <a:solidFill>
                <a:sysClr val="windowText" lastClr="000000"/>
              </a:solidFill>
              <a:latin typeface="Avenir"/>
              <a:cs typeface="Avenir"/>
            </a:endParaRPr>
          </a:p>
          <a:p>
            <a:pPr marL="263352" indent="-151287" defTabSz="806867">
              <a:spcBef>
                <a:spcPts val="335"/>
              </a:spcBef>
              <a:buClr>
                <a:srgbClr val="FCB525"/>
              </a:buClr>
              <a:buSzPct val="114285"/>
              <a:buFont typeface="Arial"/>
              <a:buChar char="►"/>
              <a:tabLst>
                <a:tab pos="263352" algn="l"/>
              </a:tabLst>
            </a:pPr>
            <a:r>
              <a:rPr sz="618" kern="0" dirty="0">
                <a:solidFill>
                  <a:srgbClr val="231F20"/>
                </a:solidFill>
                <a:latin typeface="Avenir"/>
                <a:cs typeface="Avenir"/>
              </a:rPr>
              <a:t>Holistic Student </a:t>
            </a:r>
            <a:r>
              <a:rPr sz="618" kern="0" spc="-9" dirty="0">
                <a:solidFill>
                  <a:srgbClr val="231F20"/>
                </a:solidFill>
                <a:latin typeface="Avenir"/>
                <a:cs typeface="Avenir"/>
              </a:rPr>
              <a:t>Supports</a:t>
            </a:r>
            <a:endParaRPr sz="618" kern="0">
              <a:solidFill>
                <a:sysClr val="windowText" lastClr="000000"/>
              </a:solidFill>
              <a:latin typeface="Avenir"/>
              <a:cs typeface="Avenir"/>
            </a:endParaRPr>
          </a:p>
        </p:txBody>
      </p:sp>
      <p:sp>
        <p:nvSpPr>
          <p:cNvPr id="26" name="object 26"/>
          <p:cNvSpPr txBox="1"/>
          <p:nvPr/>
        </p:nvSpPr>
        <p:spPr>
          <a:xfrm>
            <a:off x="7133665" y="2418004"/>
            <a:ext cx="1236569" cy="693425"/>
          </a:xfrm>
          <a:prstGeom prst="rect">
            <a:avLst/>
          </a:prstGeom>
        </p:spPr>
        <p:txBody>
          <a:bodyPr vert="horz" wrap="square" lIns="0" tIns="11206" rIns="0" bIns="0" rtlCol="0">
            <a:spAutoFit/>
          </a:bodyPr>
          <a:lstStyle/>
          <a:p>
            <a:pPr marL="11206" defTabSz="806867">
              <a:spcBef>
                <a:spcPts val="88"/>
              </a:spcBef>
            </a:pPr>
            <a:r>
              <a:rPr sz="794" b="1" kern="0" dirty="0">
                <a:solidFill>
                  <a:srgbClr val="231F20"/>
                </a:solidFill>
                <a:latin typeface="Avenir-Heavy"/>
                <a:cs typeface="Avenir-Heavy"/>
              </a:rPr>
              <a:t>Ongoing </a:t>
            </a:r>
            <a:r>
              <a:rPr sz="794" b="1" kern="0" spc="-9" dirty="0">
                <a:solidFill>
                  <a:srgbClr val="231F20"/>
                </a:solidFill>
                <a:latin typeface="Avenir-Heavy"/>
                <a:cs typeface="Avenir-Heavy"/>
              </a:rPr>
              <a:t>Support</a:t>
            </a:r>
            <a:endParaRPr sz="794" kern="0">
              <a:solidFill>
                <a:sysClr val="windowText" lastClr="000000"/>
              </a:solidFill>
              <a:latin typeface="Avenir-Heavy"/>
              <a:cs typeface="Avenir-Heavy"/>
            </a:endParaRPr>
          </a:p>
          <a:p>
            <a:pPr marL="263352" indent="-151287" defTabSz="806867">
              <a:spcBef>
                <a:spcPts val="759"/>
              </a:spcBef>
              <a:buClr>
                <a:srgbClr val="FCB525"/>
              </a:buClr>
              <a:buSzPct val="114285"/>
              <a:buFont typeface="Arial"/>
              <a:buChar char="►"/>
              <a:tabLst>
                <a:tab pos="263352" algn="l"/>
              </a:tabLst>
            </a:pPr>
            <a:r>
              <a:rPr sz="618" kern="0" dirty="0">
                <a:solidFill>
                  <a:srgbClr val="231F20"/>
                </a:solidFill>
                <a:latin typeface="Avenir"/>
                <a:cs typeface="Avenir"/>
              </a:rPr>
              <a:t>Progress</a:t>
            </a:r>
            <a:r>
              <a:rPr sz="618" kern="0" spc="-26" dirty="0">
                <a:solidFill>
                  <a:srgbClr val="231F20"/>
                </a:solidFill>
                <a:latin typeface="Avenir"/>
                <a:cs typeface="Avenir"/>
              </a:rPr>
              <a:t> </a:t>
            </a:r>
            <a:r>
              <a:rPr sz="618" kern="0" spc="-9" dirty="0">
                <a:solidFill>
                  <a:srgbClr val="231F20"/>
                </a:solidFill>
                <a:latin typeface="Avenir"/>
                <a:cs typeface="Avenir"/>
              </a:rPr>
              <a:t>Monitoring</a:t>
            </a:r>
            <a:endParaRPr sz="618" kern="0">
              <a:solidFill>
                <a:sysClr val="windowText" lastClr="000000"/>
              </a:solidFill>
              <a:latin typeface="Avenir"/>
              <a:cs typeface="Avenir"/>
            </a:endParaRPr>
          </a:p>
          <a:p>
            <a:pPr marL="263352" marR="4483" indent="-151287" defTabSz="806867">
              <a:spcBef>
                <a:spcPts val="331"/>
              </a:spcBef>
              <a:buClr>
                <a:srgbClr val="FCB525"/>
              </a:buClr>
              <a:buSzPct val="114285"/>
              <a:buFont typeface="Arial"/>
              <a:buChar char="►"/>
              <a:tabLst>
                <a:tab pos="263352" algn="l"/>
              </a:tabLst>
            </a:pPr>
            <a:r>
              <a:rPr sz="618" kern="0" dirty="0">
                <a:solidFill>
                  <a:srgbClr val="231F20"/>
                </a:solidFill>
                <a:latin typeface="Avenir"/>
                <a:cs typeface="Avenir"/>
              </a:rPr>
              <a:t>Intrusive Support based </a:t>
            </a:r>
            <a:r>
              <a:rPr sz="618" kern="0" spc="-22" dirty="0">
                <a:solidFill>
                  <a:srgbClr val="231F20"/>
                </a:solidFill>
                <a:latin typeface="Avenir"/>
                <a:cs typeface="Avenir"/>
              </a:rPr>
              <a:t>on</a:t>
            </a:r>
            <a:r>
              <a:rPr sz="618" kern="0" spc="441" dirty="0">
                <a:solidFill>
                  <a:srgbClr val="231F20"/>
                </a:solidFill>
                <a:latin typeface="Avenir"/>
                <a:cs typeface="Avenir"/>
              </a:rPr>
              <a:t> </a:t>
            </a:r>
            <a:r>
              <a:rPr sz="618" kern="0" spc="-18" dirty="0">
                <a:solidFill>
                  <a:srgbClr val="231F20"/>
                </a:solidFill>
                <a:latin typeface="Avenir"/>
                <a:cs typeface="Avenir"/>
              </a:rPr>
              <a:t>plan</a:t>
            </a:r>
            <a:endParaRPr sz="618" kern="0">
              <a:solidFill>
                <a:sysClr val="windowText" lastClr="000000"/>
              </a:solidFill>
              <a:latin typeface="Avenir"/>
              <a:cs typeface="Avenir"/>
            </a:endParaRPr>
          </a:p>
          <a:p>
            <a:pPr marL="263352" indent="-151287" defTabSz="806867">
              <a:spcBef>
                <a:spcPts val="335"/>
              </a:spcBef>
              <a:buClr>
                <a:srgbClr val="FCB525"/>
              </a:buClr>
              <a:buSzPct val="114285"/>
              <a:buFont typeface="Arial"/>
              <a:buChar char="►"/>
              <a:tabLst>
                <a:tab pos="263352" algn="l"/>
              </a:tabLst>
            </a:pPr>
            <a:r>
              <a:rPr sz="618" kern="0" dirty="0">
                <a:solidFill>
                  <a:srgbClr val="231F20"/>
                </a:solidFill>
                <a:latin typeface="Avenir"/>
                <a:cs typeface="Avenir"/>
              </a:rPr>
              <a:t>Master </a:t>
            </a:r>
            <a:r>
              <a:rPr sz="618" kern="0" spc="-9" dirty="0">
                <a:solidFill>
                  <a:srgbClr val="231F20"/>
                </a:solidFill>
                <a:latin typeface="Avenir"/>
                <a:cs typeface="Avenir"/>
              </a:rPr>
              <a:t>Scheduling</a:t>
            </a:r>
            <a:endParaRPr sz="618" kern="0">
              <a:solidFill>
                <a:sysClr val="windowText" lastClr="000000"/>
              </a:solidFill>
              <a:latin typeface="Avenir"/>
              <a:cs typeface="Avenir"/>
            </a:endParaRPr>
          </a:p>
        </p:txBody>
      </p:sp>
      <p:sp>
        <p:nvSpPr>
          <p:cNvPr id="27" name="object 27"/>
          <p:cNvSpPr txBox="1"/>
          <p:nvPr/>
        </p:nvSpPr>
        <p:spPr>
          <a:xfrm>
            <a:off x="8827994" y="2418005"/>
            <a:ext cx="1503830" cy="682076"/>
          </a:xfrm>
          <a:prstGeom prst="rect">
            <a:avLst/>
          </a:prstGeom>
        </p:spPr>
        <p:txBody>
          <a:bodyPr vert="horz" wrap="square" lIns="0" tIns="11206" rIns="0" bIns="0" rtlCol="0">
            <a:spAutoFit/>
          </a:bodyPr>
          <a:lstStyle/>
          <a:p>
            <a:pPr marL="11206" marR="400071" defTabSz="806867">
              <a:spcBef>
                <a:spcPts val="88"/>
              </a:spcBef>
            </a:pPr>
            <a:r>
              <a:rPr sz="794" b="1" kern="0" spc="-9" dirty="0">
                <a:solidFill>
                  <a:srgbClr val="231F20"/>
                </a:solidFill>
                <a:latin typeface="Avenir-Heavy"/>
                <a:cs typeface="Avenir-Heavy"/>
              </a:rPr>
              <a:t>Program-specific Teaching/Learning</a:t>
            </a:r>
            <a:endParaRPr sz="794" kern="0" dirty="0">
              <a:solidFill>
                <a:sysClr val="windowText" lastClr="000000"/>
              </a:solidFill>
              <a:latin typeface="Avenir-Heavy"/>
              <a:cs typeface="Avenir-Heavy"/>
            </a:endParaRPr>
          </a:p>
          <a:p>
            <a:pPr marL="263352" marR="242620" indent="-151287" defTabSz="806867">
              <a:spcBef>
                <a:spcPts val="759"/>
              </a:spcBef>
              <a:buClr>
                <a:srgbClr val="FCB525"/>
              </a:buClr>
              <a:buSzPct val="114285"/>
              <a:buFont typeface="Arial"/>
              <a:buChar char="►"/>
              <a:tabLst>
                <a:tab pos="263352" algn="l"/>
              </a:tabLst>
            </a:pPr>
            <a:r>
              <a:rPr sz="618" kern="0" dirty="0">
                <a:solidFill>
                  <a:srgbClr val="231F20"/>
                </a:solidFill>
                <a:latin typeface="Avenir"/>
                <a:cs typeface="Avenir"/>
              </a:rPr>
              <a:t>Filed</a:t>
            </a:r>
            <a:r>
              <a:rPr sz="618" kern="0" spc="-13" dirty="0">
                <a:solidFill>
                  <a:srgbClr val="231F20"/>
                </a:solidFill>
                <a:latin typeface="Avenir"/>
                <a:cs typeface="Avenir"/>
              </a:rPr>
              <a:t> </a:t>
            </a:r>
            <a:r>
              <a:rPr sz="618" kern="0" dirty="0">
                <a:solidFill>
                  <a:srgbClr val="231F20"/>
                </a:solidFill>
                <a:latin typeface="Avenir"/>
                <a:cs typeface="Avenir"/>
              </a:rPr>
              <a:t>specific</a:t>
            </a:r>
            <a:r>
              <a:rPr sz="618" kern="0" spc="-9" dirty="0">
                <a:solidFill>
                  <a:srgbClr val="231F20"/>
                </a:solidFill>
                <a:latin typeface="Avenir"/>
                <a:cs typeface="Avenir"/>
              </a:rPr>
              <a:t> learning</a:t>
            </a:r>
            <a:r>
              <a:rPr sz="618" kern="0" spc="441" dirty="0">
                <a:solidFill>
                  <a:srgbClr val="231F20"/>
                </a:solidFill>
                <a:latin typeface="Avenir"/>
                <a:cs typeface="Avenir"/>
              </a:rPr>
              <a:t> </a:t>
            </a:r>
            <a:r>
              <a:rPr sz="618" kern="0" spc="-9" dirty="0">
                <a:solidFill>
                  <a:srgbClr val="231F20"/>
                </a:solidFill>
                <a:latin typeface="Avenir"/>
                <a:cs typeface="Avenir"/>
              </a:rPr>
              <a:t>outcomes</a:t>
            </a:r>
            <a:endParaRPr sz="618" kern="0" dirty="0">
              <a:solidFill>
                <a:sysClr val="windowText" lastClr="000000"/>
              </a:solidFill>
              <a:latin typeface="Avenir"/>
              <a:cs typeface="Avenir"/>
            </a:endParaRPr>
          </a:p>
          <a:p>
            <a:pPr marL="263352" indent="-151287" defTabSz="806867">
              <a:spcBef>
                <a:spcPts val="331"/>
              </a:spcBef>
              <a:buClr>
                <a:srgbClr val="FCB525"/>
              </a:buClr>
              <a:buSzPct val="114285"/>
              <a:buFont typeface="Arial"/>
              <a:buChar char="►"/>
              <a:tabLst>
                <a:tab pos="263352" algn="l"/>
              </a:tabLst>
            </a:pPr>
            <a:r>
              <a:rPr sz="618" kern="0" dirty="0">
                <a:solidFill>
                  <a:srgbClr val="231F20"/>
                </a:solidFill>
                <a:latin typeface="Avenir"/>
                <a:cs typeface="Avenir"/>
              </a:rPr>
              <a:t>Active/Experiential </a:t>
            </a:r>
            <a:r>
              <a:rPr sz="618" kern="0" spc="-9" dirty="0">
                <a:solidFill>
                  <a:srgbClr val="231F20"/>
                </a:solidFill>
                <a:latin typeface="Avenir"/>
                <a:cs typeface="Avenir"/>
              </a:rPr>
              <a:t>Learning</a:t>
            </a:r>
            <a:endParaRPr sz="618" kern="0" dirty="0">
              <a:solidFill>
                <a:sysClr val="windowText" lastClr="000000"/>
              </a:solidFill>
              <a:latin typeface="Avenir"/>
              <a:cs typeface="Avenir"/>
            </a:endParaRPr>
          </a:p>
        </p:txBody>
      </p:sp>
      <p:sp>
        <p:nvSpPr>
          <p:cNvPr id="28" name="object 28"/>
          <p:cNvSpPr txBox="1"/>
          <p:nvPr/>
        </p:nvSpPr>
        <p:spPr>
          <a:xfrm>
            <a:off x="3845858" y="3499009"/>
            <a:ext cx="1117226" cy="1430713"/>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spc="-9" dirty="0">
                <a:solidFill>
                  <a:srgbClr val="231F20"/>
                </a:solidFill>
                <a:latin typeface="Avenir"/>
                <a:cs typeface="Avenir"/>
              </a:rPr>
              <a:t>Recruitment</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spc="-9" dirty="0">
                <a:solidFill>
                  <a:srgbClr val="231F20"/>
                </a:solidFill>
                <a:latin typeface="Avenir"/>
                <a:cs typeface="Avenir"/>
              </a:rPr>
              <a:t>Pre-</a:t>
            </a:r>
            <a:r>
              <a:rPr sz="618" kern="0" dirty="0">
                <a:solidFill>
                  <a:srgbClr val="231F20"/>
                </a:solidFill>
                <a:latin typeface="Avenir"/>
                <a:cs typeface="Avenir"/>
              </a:rPr>
              <a:t>Enrollment</a:t>
            </a:r>
            <a:r>
              <a:rPr sz="618" kern="0" spc="9" dirty="0">
                <a:solidFill>
                  <a:srgbClr val="231F20"/>
                </a:solidFill>
                <a:latin typeface="Avenir"/>
                <a:cs typeface="Avenir"/>
              </a:rPr>
              <a:t> </a:t>
            </a:r>
            <a:r>
              <a:rPr sz="618" kern="0" spc="-9" dirty="0">
                <a:solidFill>
                  <a:srgbClr val="231F20"/>
                </a:solidFill>
                <a:latin typeface="Avenir"/>
                <a:cs typeface="Avenir"/>
              </a:rPr>
              <a:t>Activity</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Houston </a:t>
            </a:r>
            <a:r>
              <a:rPr sz="618" kern="0" spc="-9" dirty="0">
                <a:solidFill>
                  <a:srgbClr val="231F20"/>
                </a:solidFill>
                <a:latin typeface="Avenir"/>
                <a:cs typeface="Avenir"/>
              </a:rPr>
              <a:t>Promise</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P-16 </a:t>
            </a:r>
            <a:r>
              <a:rPr sz="618" kern="0" spc="-9" dirty="0">
                <a:solidFill>
                  <a:srgbClr val="231F20"/>
                </a:solidFill>
                <a:latin typeface="Avenir"/>
                <a:cs typeface="Avenir"/>
              </a:rPr>
              <a:t>Framework</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Dual </a:t>
            </a:r>
            <a:r>
              <a:rPr sz="618" kern="0" spc="-9" dirty="0">
                <a:solidFill>
                  <a:srgbClr val="231F20"/>
                </a:solidFill>
                <a:latin typeface="Avenir"/>
                <a:cs typeface="Avenir"/>
              </a:rPr>
              <a:t>Credit</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Project</a:t>
            </a:r>
            <a:r>
              <a:rPr sz="618" kern="0" spc="-13" dirty="0">
                <a:solidFill>
                  <a:srgbClr val="231F20"/>
                </a:solidFill>
                <a:latin typeface="Avenir"/>
                <a:cs typeface="Avenir"/>
              </a:rPr>
              <a:t> </a:t>
            </a:r>
            <a:r>
              <a:rPr sz="618" kern="0" spc="-18" dirty="0">
                <a:solidFill>
                  <a:srgbClr val="231F20"/>
                </a:solidFill>
                <a:latin typeface="Avenir"/>
                <a:cs typeface="Avenir"/>
              </a:rPr>
              <a:t>Grad</a:t>
            </a:r>
            <a:endParaRPr sz="618" kern="0">
              <a:solidFill>
                <a:sysClr val="windowText" lastClr="000000"/>
              </a:solidFill>
              <a:latin typeface="Avenir"/>
              <a:cs typeface="Avenir"/>
            </a:endParaRPr>
          </a:p>
          <a:p>
            <a:pPr marL="162494" marR="142322"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Customer </a:t>
            </a:r>
            <a:r>
              <a:rPr sz="618" kern="0" spc="-9" dirty="0">
                <a:solidFill>
                  <a:srgbClr val="231F20"/>
                </a:solidFill>
                <a:latin typeface="Avenir"/>
                <a:cs typeface="Avenir"/>
              </a:rPr>
              <a:t>Relationship</a:t>
            </a:r>
            <a:r>
              <a:rPr sz="618" kern="0" spc="441" dirty="0">
                <a:solidFill>
                  <a:srgbClr val="231F20"/>
                </a:solidFill>
                <a:latin typeface="Avenir"/>
                <a:cs typeface="Avenir"/>
              </a:rPr>
              <a:t> </a:t>
            </a:r>
            <a:r>
              <a:rPr sz="618" kern="0" spc="-9" dirty="0">
                <a:solidFill>
                  <a:srgbClr val="231F20"/>
                </a:solidFill>
                <a:latin typeface="Avenir"/>
                <a:cs typeface="Avenir"/>
              </a:rPr>
              <a:t>Management</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Houston Guided </a:t>
            </a:r>
            <a:r>
              <a:rPr sz="618" kern="0" spc="-9" dirty="0">
                <a:solidFill>
                  <a:srgbClr val="231F20"/>
                </a:solidFill>
                <a:latin typeface="Avenir"/>
                <a:cs typeface="Avenir"/>
              </a:rPr>
              <a:t>Pathways</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Early</a:t>
            </a:r>
            <a:r>
              <a:rPr sz="618" kern="0" spc="-9" dirty="0">
                <a:solidFill>
                  <a:srgbClr val="231F20"/>
                </a:solidFill>
                <a:latin typeface="Avenir"/>
                <a:cs typeface="Avenir"/>
              </a:rPr>
              <a:t> </a:t>
            </a:r>
            <a:r>
              <a:rPr sz="618" kern="0" dirty="0">
                <a:solidFill>
                  <a:srgbClr val="231F20"/>
                </a:solidFill>
                <a:latin typeface="Avenir"/>
                <a:cs typeface="Avenir"/>
              </a:rPr>
              <a:t>College High </a:t>
            </a:r>
            <a:r>
              <a:rPr sz="618" kern="0" spc="-9" dirty="0">
                <a:solidFill>
                  <a:srgbClr val="231F20"/>
                </a:solidFill>
                <a:latin typeface="Avenir"/>
                <a:cs typeface="Avenir"/>
              </a:rPr>
              <a:t>School</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spc="-9" dirty="0">
                <a:solidFill>
                  <a:srgbClr val="231F20"/>
                </a:solidFill>
                <a:latin typeface="Avenir"/>
                <a:cs typeface="Avenir"/>
              </a:rPr>
              <a:t>Texas</a:t>
            </a:r>
            <a:r>
              <a:rPr sz="618" kern="0" spc="-26" dirty="0">
                <a:solidFill>
                  <a:srgbClr val="231F20"/>
                </a:solidFill>
                <a:latin typeface="Avenir"/>
                <a:cs typeface="Avenir"/>
              </a:rPr>
              <a:t> </a:t>
            </a:r>
            <a:r>
              <a:rPr sz="618" kern="0" spc="-9" dirty="0">
                <a:solidFill>
                  <a:srgbClr val="231F20"/>
                </a:solidFill>
                <a:latin typeface="Avenir"/>
                <a:cs typeface="Avenir"/>
              </a:rPr>
              <a:t>Pathways</a:t>
            </a:r>
            <a:endParaRPr sz="618" kern="0">
              <a:solidFill>
                <a:sysClr val="windowText" lastClr="000000"/>
              </a:solidFill>
              <a:latin typeface="Avenir"/>
              <a:cs typeface="Avenir"/>
            </a:endParaRPr>
          </a:p>
        </p:txBody>
      </p:sp>
      <p:sp>
        <p:nvSpPr>
          <p:cNvPr id="29" name="object 29"/>
          <p:cNvSpPr txBox="1"/>
          <p:nvPr/>
        </p:nvSpPr>
        <p:spPr>
          <a:xfrm>
            <a:off x="5540188" y="3499008"/>
            <a:ext cx="1193987" cy="1163588"/>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dirty="0">
                <a:solidFill>
                  <a:srgbClr val="231F20"/>
                </a:solidFill>
                <a:latin typeface="Avenir"/>
                <a:cs typeface="Avenir"/>
              </a:rPr>
              <a:t>Prior Learning </a:t>
            </a:r>
            <a:r>
              <a:rPr sz="618" kern="0" spc="-9" dirty="0">
                <a:solidFill>
                  <a:srgbClr val="231F20"/>
                </a:solidFill>
                <a:latin typeface="Avenir"/>
                <a:cs typeface="Avenir"/>
              </a:rPr>
              <a:t>Assessment</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Career</a:t>
            </a:r>
            <a:r>
              <a:rPr sz="618" kern="0" spc="-13" dirty="0">
                <a:solidFill>
                  <a:srgbClr val="231F20"/>
                </a:solidFill>
                <a:latin typeface="Avenir"/>
                <a:cs typeface="Avenir"/>
              </a:rPr>
              <a:t> </a:t>
            </a:r>
            <a:r>
              <a:rPr sz="618" kern="0" spc="-9" dirty="0">
                <a:solidFill>
                  <a:srgbClr val="231F20"/>
                </a:solidFill>
                <a:latin typeface="Avenir"/>
                <a:cs typeface="Avenir"/>
              </a:rPr>
              <a:t>Advising</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New Student </a:t>
            </a:r>
            <a:r>
              <a:rPr sz="618" kern="0" spc="-9" dirty="0">
                <a:solidFill>
                  <a:srgbClr val="231F20"/>
                </a:solidFill>
                <a:latin typeface="Avenir"/>
                <a:cs typeface="Avenir"/>
              </a:rPr>
              <a:t>Orientation</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Co-Requisite </a:t>
            </a:r>
            <a:r>
              <a:rPr sz="618" kern="0" spc="-9" dirty="0">
                <a:solidFill>
                  <a:srgbClr val="231F20"/>
                </a:solidFill>
                <a:latin typeface="Avenir"/>
                <a:cs typeface="Avenir"/>
              </a:rPr>
              <a:t>Courses</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Open Educational </a:t>
            </a:r>
            <a:r>
              <a:rPr sz="618" kern="0" spc="-9" dirty="0">
                <a:solidFill>
                  <a:srgbClr val="231F20"/>
                </a:solidFill>
                <a:latin typeface="Avenir"/>
                <a:cs typeface="Avenir"/>
              </a:rPr>
              <a:t>Resources</a:t>
            </a:r>
            <a:endParaRPr sz="618" kern="0">
              <a:solidFill>
                <a:sysClr val="windowText" lastClr="000000"/>
              </a:solidFill>
              <a:latin typeface="Avenir"/>
              <a:cs typeface="Avenir"/>
            </a:endParaRPr>
          </a:p>
          <a:p>
            <a:pPr marL="162494" marR="193312"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Excellence in </a:t>
            </a:r>
            <a:r>
              <a:rPr sz="618" kern="0" spc="-9" dirty="0">
                <a:solidFill>
                  <a:srgbClr val="231F20"/>
                </a:solidFill>
                <a:latin typeface="Avenir"/>
                <a:cs typeface="Avenir"/>
              </a:rPr>
              <a:t>Academic</a:t>
            </a:r>
            <a:r>
              <a:rPr sz="618" kern="0" spc="441" dirty="0">
                <a:solidFill>
                  <a:srgbClr val="231F20"/>
                </a:solidFill>
                <a:latin typeface="Avenir"/>
                <a:cs typeface="Avenir"/>
              </a:rPr>
              <a:t> </a:t>
            </a:r>
            <a:r>
              <a:rPr sz="618" kern="0" spc="-9" dirty="0">
                <a:solidFill>
                  <a:srgbClr val="231F20"/>
                </a:solidFill>
                <a:latin typeface="Avenir"/>
                <a:cs typeface="Avenir"/>
              </a:rPr>
              <a:t>Advising</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Early</a:t>
            </a:r>
            <a:r>
              <a:rPr sz="618" kern="0" spc="-9" dirty="0">
                <a:solidFill>
                  <a:srgbClr val="231F20"/>
                </a:solidFill>
                <a:latin typeface="Avenir"/>
                <a:cs typeface="Avenir"/>
              </a:rPr>
              <a:t> </a:t>
            </a:r>
            <a:r>
              <a:rPr sz="618" kern="0" dirty="0">
                <a:solidFill>
                  <a:srgbClr val="231F20"/>
                </a:solidFill>
                <a:latin typeface="Avenir"/>
                <a:cs typeface="Avenir"/>
              </a:rPr>
              <a:t>College High </a:t>
            </a:r>
            <a:r>
              <a:rPr sz="618" kern="0" spc="-9" dirty="0">
                <a:solidFill>
                  <a:srgbClr val="231F20"/>
                </a:solidFill>
                <a:latin typeface="Avenir"/>
                <a:cs typeface="Avenir"/>
              </a:rPr>
              <a:t>School</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spc="-9" dirty="0">
                <a:solidFill>
                  <a:srgbClr val="231F20"/>
                </a:solidFill>
                <a:latin typeface="Avenir"/>
                <a:cs typeface="Avenir"/>
              </a:rPr>
              <a:t>Texas</a:t>
            </a:r>
            <a:r>
              <a:rPr sz="618" kern="0" spc="-26" dirty="0">
                <a:solidFill>
                  <a:srgbClr val="231F20"/>
                </a:solidFill>
                <a:latin typeface="Avenir"/>
                <a:cs typeface="Avenir"/>
              </a:rPr>
              <a:t> </a:t>
            </a:r>
            <a:r>
              <a:rPr sz="618" kern="0" spc="-9" dirty="0">
                <a:solidFill>
                  <a:srgbClr val="231F20"/>
                </a:solidFill>
                <a:latin typeface="Avenir"/>
                <a:cs typeface="Avenir"/>
              </a:rPr>
              <a:t>Pathways</a:t>
            </a:r>
            <a:endParaRPr sz="618" kern="0">
              <a:solidFill>
                <a:sysClr val="windowText" lastClr="000000"/>
              </a:solidFill>
              <a:latin typeface="Avenir"/>
              <a:cs typeface="Avenir"/>
            </a:endParaRPr>
          </a:p>
        </p:txBody>
      </p:sp>
      <p:sp>
        <p:nvSpPr>
          <p:cNvPr id="30" name="object 30"/>
          <p:cNvSpPr txBox="1"/>
          <p:nvPr/>
        </p:nvSpPr>
        <p:spPr>
          <a:xfrm>
            <a:off x="7272324" y="3526208"/>
            <a:ext cx="1061757" cy="1593736"/>
          </a:xfrm>
          <a:prstGeom prst="rect">
            <a:avLst/>
          </a:prstGeom>
        </p:spPr>
        <p:txBody>
          <a:bodyPr vert="horz" wrap="square" lIns="0" tIns="11206" rIns="0" bIns="0" rtlCol="0">
            <a:spAutoFit/>
          </a:bodyPr>
          <a:lstStyle/>
          <a:p>
            <a:pPr marL="162494" marR="60515" indent="-151287" defTabSz="806867">
              <a:spcBef>
                <a:spcPts val="88"/>
              </a:spcBef>
              <a:buClr>
                <a:srgbClr val="FCB525"/>
              </a:buClr>
              <a:buSzPct val="114285"/>
              <a:buFont typeface="Arial"/>
              <a:buChar char="►"/>
              <a:tabLst>
                <a:tab pos="162494" algn="l"/>
              </a:tabLst>
            </a:pPr>
            <a:r>
              <a:rPr sz="618" kern="0" dirty="0">
                <a:solidFill>
                  <a:srgbClr val="231F20"/>
                </a:solidFill>
                <a:latin typeface="Avenir"/>
                <a:cs typeface="Avenir"/>
              </a:rPr>
              <a:t>Excellence in </a:t>
            </a:r>
            <a:r>
              <a:rPr sz="618" kern="0" spc="-9" dirty="0">
                <a:solidFill>
                  <a:srgbClr val="231F20"/>
                </a:solidFill>
                <a:latin typeface="Avenir"/>
                <a:cs typeface="Avenir"/>
              </a:rPr>
              <a:t>Academic</a:t>
            </a:r>
            <a:r>
              <a:rPr sz="618" kern="0" spc="441" dirty="0">
                <a:solidFill>
                  <a:srgbClr val="231F20"/>
                </a:solidFill>
                <a:latin typeface="Avenir"/>
                <a:cs typeface="Avenir"/>
              </a:rPr>
              <a:t> </a:t>
            </a:r>
            <a:r>
              <a:rPr sz="618" kern="0" spc="-9" dirty="0">
                <a:solidFill>
                  <a:srgbClr val="231F20"/>
                </a:solidFill>
                <a:latin typeface="Avenir"/>
                <a:cs typeface="Avenir"/>
              </a:rPr>
              <a:t>Advising</a:t>
            </a:r>
            <a:endParaRPr sz="618" kern="0">
              <a:solidFill>
                <a:sysClr val="windowText" lastClr="000000"/>
              </a:solidFill>
              <a:latin typeface="Avenir"/>
              <a:cs typeface="Avenir"/>
            </a:endParaRPr>
          </a:p>
          <a:p>
            <a:pPr marL="162494" marR="11150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Ensuring Students </a:t>
            </a:r>
            <a:r>
              <a:rPr sz="618" kern="0" spc="-22" dirty="0">
                <a:solidFill>
                  <a:srgbClr val="231F20"/>
                </a:solidFill>
                <a:latin typeface="Avenir"/>
                <a:cs typeface="Avenir"/>
              </a:rPr>
              <a:t>are</a:t>
            </a:r>
            <a:r>
              <a:rPr sz="618" kern="0" spc="441" dirty="0">
                <a:solidFill>
                  <a:srgbClr val="231F20"/>
                </a:solidFill>
                <a:latin typeface="Avenir"/>
                <a:cs typeface="Avenir"/>
              </a:rPr>
              <a:t> </a:t>
            </a:r>
            <a:r>
              <a:rPr sz="618" kern="0" dirty="0">
                <a:solidFill>
                  <a:srgbClr val="231F20"/>
                </a:solidFill>
                <a:latin typeface="Avenir"/>
                <a:cs typeface="Avenir"/>
              </a:rPr>
              <a:t>Learning</a:t>
            </a:r>
            <a:r>
              <a:rPr sz="618" kern="0" spc="-9" dirty="0">
                <a:solidFill>
                  <a:srgbClr val="231F20"/>
                </a:solidFill>
                <a:latin typeface="Avenir"/>
                <a:cs typeface="Avenir"/>
              </a:rPr>
              <a:t> (AACU)</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spc="-9" dirty="0">
                <a:solidFill>
                  <a:srgbClr val="231F20"/>
                </a:solidFill>
                <a:latin typeface="Avenir"/>
                <a:cs typeface="Avenir"/>
              </a:rPr>
              <a:t>Transfer</a:t>
            </a:r>
            <a:r>
              <a:rPr sz="618" kern="0" spc="13" dirty="0">
                <a:solidFill>
                  <a:srgbClr val="231F20"/>
                </a:solidFill>
                <a:latin typeface="Avenir"/>
                <a:cs typeface="Avenir"/>
              </a:rPr>
              <a:t> </a:t>
            </a:r>
            <a:r>
              <a:rPr sz="618" kern="0" spc="-9" dirty="0">
                <a:solidFill>
                  <a:srgbClr val="231F20"/>
                </a:solidFill>
                <a:latin typeface="Avenir"/>
                <a:cs typeface="Avenir"/>
              </a:rPr>
              <a:t>Fairs</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Gateways to </a:t>
            </a:r>
            <a:r>
              <a:rPr sz="618" kern="0" spc="-9" dirty="0">
                <a:solidFill>
                  <a:srgbClr val="231F20"/>
                </a:solidFill>
                <a:latin typeface="Avenir"/>
                <a:cs typeface="Avenir"/>
              </a:rPr>
              <a:t>Completion</a:t>
            </a:r>
            <a:endParaRPr sz="618" kern="0">
              <a:solidFill>
                <a:sysClr val="windowText" lastClr="000000"/>
              </a:solidFill>
              <a:latin typeface="Avenir"/>
              <a:cs typeface="Avenir"/>
            </a:endParaRPr>
          </a:p>
          <a:p>
            <a:pPr marL="162494" marR="133357"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Successful</a:t>
            </a:r>
            <a:r>
              <a:rPr sz="618" kern="0" spc="168" dirty="0">
                <a:solidFill>
                  <a:srgbClr val="231F20"/>
                </a:solidFill>
                <a:latin typeface="Avenir"/>
                <a:cs typeface="Avenir"/>
              </a:rPr>
              <a:t> </a:t>
            </a:r>
            <a:r>
              <a:rPr sz="618" kern="0" spc="-9" dirty="0">
                <a:solidFill>
                  <a:srgbClr val="231F20"/>
                </a:solidFill>
                <a:latin typeface="Avenir"/>
                <a:cs typeface="Avenir"/>
              </a:rPr>
              <a:t>Learning</a:t>
            </a:r>
            <a:r>
              <a:rPr sz="618" kern="0" spc="441" dirty="0">
                <a:solidFill>
                  <a:srgbClr val="231F20"/>
                </a:solidFill>
                <a:latin typeface="Avenir"/>
                <a:cs typeface="Avenir"/>
              </a:rPr>
              <a:t> </a:t>
            </a:r>
            <a:r>
              <a:rPr sz="618" kern="0" dirty="0">
                <a:solidFill>
                  <a:srgbClr val="231F20"/>
                </a:solidFill>
                <a:latin typeface="Avenir"/>
                <a:cs typeface="Avenir"/>
              </a:rPr>
              <a:t>Intervention </a:t>
            </a:r>
            <a:r>
              <a:rPr sz="618" kern="0" spc="-9" dirty="0">
                <a:solidFill>
                  <a:srgbClr val="231F20"/>
                </a:solidFill>
                <a:latin typeface="Avenir"/>
                <a:cs typeface="Avenir"/>
              </a:rPr>
              <a:t>Program</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Early</a:t>
            </a:r>
            <a:r>
              <a:rPr sz="618" kern="0" spc="-9" dirty="0">
                <a:solidFill>
                  <a:srgbClr val="231F20"/>
                </a:solidFill>
                <a:latin typeface="Avenir"/>
                <a:cs typeface="Avenir"/>
              </a:rPr>
              <a:t> Alert</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spc="-9" dirty="0">
                <a:solidFill>
                  <a:srgbClr val="231F20"/>
                </a:solidFill>
                <a:latin typeface="Avenir"/>
                <a:cs typeface="Avenir"/>
              </a:rPr>
              <a:t>Tutoring</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Supplemental </a:t>
            </a:r>
            <a:r>
              <a:rPr sz="618" kern="0" spc="-9" dirty="0">
                <a:solidFill>
                  <a:srgbClr val="231F20"/>
                </a:solidFill>
                <a:latin typeface="Avenir"/>
                <a:cs typeface="Avenir"/>
              </a:rPr>
              <a:t>Instruction</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Experiential </a:t>
            </a:r>
            <a:r>
              <a:rPr sz="618" kern="0" spc="-9" dirty="0">
                <a:solidFill>
                  <a:srgbClr val="231F20"/>
                </a:solidFill>
                <a:latin typeface="Avenir"/>
                <a:cs typeface="Avenir"/>
              </a:rPr>
              <a:t>Learning</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Master </a:t>
            </a:r>
            <a:r>
              <a:rPr sz="618" kern="0" spc="-9" dirty="0">
                <a:solidFill>
                  <a:srgbClr val="231F20"/>
                </a:solidFill>
                <a:latin typeface="Avenir"/>
                <a:cs typeface="Avenir"/>
              </a:rPr>
              <a:t>Scheduling</a:t>
            </a:r>
            <a:endParaRPr sz="618" kern="0">
              <a:solidFill>
                <a:sysClr val="windowText" lastClr="000000"/>
              </a:solidFill>
              <a:latin typeface="Avenir"/>
              <a:cs typeface="Avenir"/>
            </a:endParaRPr>
          </a:p>
        </p:txBody>
      </p:sp>
      <p:sp>
        <p:nvSpPr>
          <p:cNvPr id="31" name="object 31"/>
          <p:cNvSpPr txBox="1"/>
          <p:nvPr/>
        </p:nvSpPr>
        <p:spPr>
          <a:xfrm>
            <a:off x="8928846" y="3499008"/>
            <a:ext cx="776568" cy="534249"/>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spc="-9" dirty="0">
                <a:solidFill>
                  <a:srgbClr val="231F20"/>
                </a:solidFill>
                <a:latin typeface="Avenir"/>
                <a:cs typeface="Avenir"/>
              </a:rPr>
              <a:t>Texas</a:t>
            </a:r>
            <a:r>
              <a:rPr sz="618" kern="0" spc="-26" dirty="0">
                <a:solidFill>
                  <a:srgbClr val="231F20"/>
                </a:solidFill>
                <a:latin typeface="Avenir"/>
                <a:cs typeface="Avenir"/>
              </a:rPr>
              <a:t> </a:t>
            </a:r>
            <a:r>
              <a:rPr sz="618" kern="0" spc="-9" dirty="0">
                <a:solidFill>
                  <a:srgbClr val="231F20"/>
                </a:solidFill>
                <a:latin typeface="Avenir"/>
                <a:cs typeface="Avenir"/>
              </a:rPr>
              <a:t>Pathways</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Marketable</a:t>
            </a:r>
            <a:r>
              <a:rPr sz="618" kern="0" spc="-4" dirty="0">
                <a:solidFill>
                  <a:srgbClr val="231F20"/>
                </a:solidFill>
                <a:latin typeface="Avenir"/>
                <a:cs typeface="Avenir"/>
              </a:rPr>
              <a:t> </a:t>
            </a:r>
            <a:r>
              <a:rPr sz="618" kern="0" spc="-9" dirty="0">
                <a:solidFill>
                  <a:srgbClr val="231F20"/>
                </a:solidFill>
                <a:latin typeface="Avenir"/>
                <a:cs typeface="Avenir"/>
              </a:rPr>
              <a:t>Skills</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E-</a:t>
            </a:r>
            <a:r>
              <a:rPr sz="618" kern="0" spc="-9" dirty="0">
                <a:solidFill>
                  <a:srgbClr val="231F20"/>
                </a:solidFill>
                <a:latin typeface="Avenir"/>
                <a:cs typeface="Avenir"/>
              </a:rPr>
              <a:t>Portfolio</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spc="-9" dirty="0">
                <a:solidFill>
                  <a:srgbClr val="231F20"/>
                </a:solidFill>
                <a:latin typeface="Avenir"/>
                <a:cs typeface="Avenir"/>
              </a:rPr>
              <a:t>Transfer</a:t>
            </a:r>
            <a:endParaRPr sz="618" kern="0">
              <a:solidFill>
                <a:sysClr val="windowText" lastClr="000000"/>
              </a:solidFill>
              <a:latin typeface="Avenir"/>
              <a:cs typeface="Avenir"/>
            </a:endParaRPr>
          </a:p>
        </p:txBody>
      </p:sp>
      <p:sp>
        <p:nvSpPr>
          <p:cNvPr id="32" name="object 32"/>
          <p:cNvSpPr txBox="1"/>
          <p:nvPr/>
        </p:nvSpPr>
        <p:spPr>
          <a:xfrm>
            <a:off x="3845858" y="5472393"/>
            <a:ext cx="1121149" cy="267124"/>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spc="-9" dirty="0">
                <a:solidFill>
                  <a:srgbClr val="231F20"/>
                </a:solidFill>
                <a:latin typeface="Avenir"/>
                <a:cs typeface="Avenir"/>
              </a:rPr>
              <a:t>Enrollment</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Initial</a:t>
            </a:r>
            <a:r>
              <a:rPr sz="618" kern="0" spc="-9" dirty="0">
                <a:solidFill>
                  <a:srgbClr val="231F20"/>
                </a:solidFill>
                <a:latin typeface="Avenir"/>
                <a:cs typeface="Avenir"/>
              </a:rPr>
              <a:t> </a:t>
            </a:r>
            <a:r>
              <a:rPr sz="618" kern="0" dirty="0">
                <a:solidFill>
                  <a:srgbClr val="231F20"/>
                </a:solidFill>
                <a:latin typeface="Avenir"/>
                <a:cs typeface="Avenir"/>
              </a:rPr>
              <a:t>Program</a:t>
            </a:r>
            <a:r>
              <a:rPr sz="618" kern="0" spc="-4" dirty="0">
                <a:solidFill>
                  <a:srgbClr val="231F20"/>
                </a:solidFill>
                <a:latin typeface="Avenir"/>
                <a:cs typeface="Avenir"/>
              </a:rPr>
              <a:t> </a:t>
            </a:r>
            <a:r>
              <a:rPr sz="618" kern="0" spc="-9" dirty="0">
                <a:solidFill>
                  <a:srgbClr val="231F20"/>
                </a:solidFill>
                <a:latin typeface="Avenir"/>
                <a:cs typeface="Avenir"/>
              </a:rPr>
              <a:t>Declaration</a:t>
            </a:r>
            <a:endParaRPr sz="618" kern="0">
              <a:solidFill>
                <a:sysClr val="windowText" lastClr="000000"/>
              </a:solidFill>
              <a:latin typeface="Avenir"/>
              <a:cs typeface="Avenir"/>
            </a:endParaRPr>
          </a:p>
        </p:txBody>
      </p:sp>
      <p:sp>
        <p:nvSpPr>
          <p:cNvPr id="33" name="object 33"/>
          <p:cNvSpPr txBox="1"/>
          <p:nvPr/>
        </p:nvSpPr>
        <p:spPr>
          <a:xfrm>
            <a:off x="5540188" y="5472393"/>
            <a:ext cx="1149163" cy="724429"/>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dirty="0">
                <a:solidFill>
                  <a:srgbClr val="231F20"/>
                </a:solidFill>
                <a:latin typeface="Avenir"/>
                <a:cs typeface="Avenir"/>
              </a:rPr>
              <a:t>Major </a:t>
            </a:r>
            <a:r>
              <a:rPr sz="618" kern="0" spc="-9" dirty="0">
                <a:solidFill>
                  <a:srgbClr val="231F20"/>
                </a:solidFill>
                <a:latin typeface="Avenir"/>
                <a:cs typeface="Avenir"/>
              </a:rPr>
              <a:t>choice</a:t>
            </a:r>
            <a:endParaRPr sz="618" kern="0">
              <a:solidFill>
                <a:sysClr val="windowText" lastClr="000000"/>
              </a:solidFill>
              <a:latin typeface="Avenir"/>
              <a:cs typeface="Avenir"/>
            </a:endParaRPr>
          </a:p>
          <a:p>
            <a:pPr marL="162494" marR="4202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Passing college-level </a:t>
            </a:r>
            <a:r>
              <a:rPr sz="618" kern="0" spc="-18" dirty="0">
                <a:solidFill>
                  <a:srgbClr val="231F20"/>
                </a:solidFill>
                <a:latin typeface="Avenir"/>
                <a:cs typeface="Avenir"/>
              </a:rPr>
              <a:t>math</a:t>
            </a:r>
            <a:r>
              <a:rPr sz="618" kern="0" spc="441" dirty="0">
                <a:solidFill>
                  <a:srgbClr val="231F20"/>
                </a:solidFill>
                <a:latin typeface="Avenir"/>
                <a:cs typeface="Avenir"/>
              </a:rPr>
              <a:t> </a:t>
            </a:r>
            <a:r>
              <a:rPr sz="618" kern="0" dirty="0">
                <a:solidFill>
                  <a:srgbClr val="231F20"/>
                </a:solidFill>
                <a:latin typeface="Avenir"/>
                <a:cs typeface="Avenir"/>
              </a:rPr>
              <a:t>&amp; </a:t>
            </a:r>
            <a:r>
              <a:rPr sz="618" kern="0" spc="-9" dirty="0">
                <a:solidFill>
                  <a:srgbClr val="231F20"/>
                </a:solidFill>
                <a:latin typeface="Avenir"/>
                <a:cs typeface="Avenir"/>
              </a:rPr>
              <a:t>English</a:t>
            </a:r>
            <a:endParaRPr sz="618" kern="0">
              <a:solidFill>
                <a:sysClr val="windowText" lastClr="000000"/>
              </a:solidFill>
              <a:latin typeface="Avenir"/>
              <a:cs typeface="Avenir"/>
            </a:endParaRPr>
          </a:p>
          <a:p>
            <a:pPr marL="162494" marR="4483"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Success</a:t>
            </a:r>
            <a:r>
              <a:rPr sz="618" kern="0" spc="-4" dirty="0">
                <a:solidFill>
                  <a:srgbClr val="231F20"/>
                </a:solidFill>
                <a:latin typeface="Avenir"/>
                <a:cs typeface="Avenir"/>
              </a:rPr>
              <a:t> </a:t>
            </a:r>
            <a:r>
              <a:rPr sz="618" kern="0" dirty="0">
                <a:solidFill>
                  <a:srgbClr val="231F20"/>
                </a:solidFill>
                <a:latin typeface="Avenir"/>
                <a:cs typeface="Avenir"/>
              </a:rPr>
              <a:t>in</a:t>
            </a:r>
            <a:r>
              <a:rPr sz="618" kern="0" spc="-4" dirty="0">
                <a:solidFill>
                  <a:srgbClr val="231F20"/>
                </a:solidFill>
                <a:latin typeface="Avenir"/>
                <a:cs typeface="Avenir"/>
              </a:rPr>
              <a:t> </a:t>
            </a:r>
            <a:r>
              <a:rPr sz="618" kern="0" dirty="0">
                <a:solidFill>
                  <a:srgbClr val="231F20"/>
                </a:solidFill>
                <a:latin typeface="Avenir"/>
                <a:cs typeface="Avenir"/>
              </a:rPr>
              <a:t>introductory</a:t>
            </a:r>
            <a:r>
              <a:rPr sz="618" kern="0" spc="-4" dirty="0">
                <a:solidFill>
                  <a:srgbClr val="231F20"/>
                </a:solidFill>
                <a:latin typeface="Avenir"/>
                <a:cs typeface="Avenir"/>
              </a:rPr>
              <a:t> </a:t>
            </a:r>
            <a:r>
              <a:rPr sz="618" kern="0" spc="-22" dirty="0">
                <a:solidFill>
                  <a:srgbClr val="231F20"/>
                </a:solidFill>
                <a:latin typeface="Avenir"/>
                <a:cs typeface="Avenir"/>
              </a:rPr>
              <a:t>and</a:t>
            </a:r>
            <a:r>
              <a:rPr sz="618" kern="0" spc="441" dirty="0">
                <a:solidFill>
                  <a:srgbClr val="231F20"/>
                </a:solidFill>
                <a:latin typeface="Avenir"/>
                <a:cs typeface="Avenir"/>
              </a:rPr>
              <a:t> </a:t>
            </a:r>
            <a:r>
              <a:rPr sz="618" kern="0" dirty="0">
                <a:solidFill>
                  <a:srgbClr val="231F20"/>
                </a:solidFill>
                <a:latin typeface="Avenir"/>
                <a:cs typeface="Avenir"/>
              </a:rPr>
              <a:t>gateway</a:t>
            </a:r>
            <a:r>
              <a:rPr sz="618" kern="0" spc="-18" dirty="0">
                <a:solidFill>
                  <a:srgbClr val="231F20"/>
                </a:solidFill>
                <a:latin typeface="Avenir"/>
                <a:cs typeface="Avenir"/>
              </a:rPr>
              <a:t> </a:t>
            </a:r>
            <a:r>
              <a:rPr sz="618" kern="0" dirty="0">
                <a:solidFill>
                  <a:srgbClr val="231F20"/>
                </a:solidFill>
                <a:latin typeface="Avenir"/>
                <a:cs typeface="Avenir"/>
              </a:rPr>
              <a:t>program</a:t>
            </a:r>
            <a:r>
              <a:rPr sz="618" kern="0" spc="-4" dirty="0">
                <a:solidFill>
                  <a:srgbClr val="231F20"/>
                </a:solidFill>
                <a:latin typeface="Avenir"/>
                <a:cs typeface="Avenir"/>
              </a:rPr>
              <a:t> </a:t>
            </a:r>
            <a:r>
              <a:rPr sz="618" kern="0" spc="-9" dirty="0">
                <a:solidFill>
                  <a:srgbClr val="231F20"/>
                </a:solidFill>
                <a:latin typeface="Avenir"/>
                <a:cs typeface="Avenir"/>
              </a:rPr>
              <a:t>courses</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Grade point </a:t>
            </a:r>
            <a:r>
              <a:rPr sz="618" kern="0" spc="-9" dirty="0">
                <a:solidFill>
                  <a:srgbClr val="231F20"/>
                </a:solidFill>
                <a:latin typeface="Avenir"/>
                <a:cs typeface="Avenir"/>
              </a:rPr>
              <a:t>average</a:t>
            </a:r>
            <a:endParaRPr sz="618" kern="0">
              <a:solidFill>
                <a:sysClr val="windowText" lastClr="000000"/>
              </a:solidFill>
              <a:latin typeface="Avenir"/>
              <a:cs typeface="Avenir"/>
            </a:endParaRPr>
          </a:p>
        </p:txBody>
      </p:sp>
      <p:sp>
        <p:nvSpPr>
          <p:cNvPr id="34" name="object 34"/>
          <p:cNvSpPr txBox="1"/>
          <p:nvPr/>
        </p:nvSpPr>
        <p:spPr>
          <a:xfrm>
            <a:off x="7234518" y="5472393"/>
            <a:ext cx="1080807" cy="991553"/>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dirty="0">
                <a:solidFill>
                  <a:srgbClr val="231F20"/>
                </a:solidFill>
                <a:latin typeface="Avenir"/>
                <a:cs typeface="Avenir"/>
              </a:rPr>
              <a:t>Persistence term-to-</a:t>
            </a:r>
            <a:r>
              <a:rPr sz="618" kern="0" spc="-18" dirty="0">
                <a:solidFill>
                  <a:srgbClr val="231F20"/>
                </a:solidFill>
                <a:latin typeface="Avenir"/>
                <a:cs typeface="Avenir"/>
              </a:rPr>
              <a:t>term</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Persistence in </a:t>
            </a:r>
            <a:r>
              <a:rPr sz="618" kern="0" spc="-9" dirty="0">
                <a:solidFill>
                  <a:srgbClr val="231F20"/>
                </a:solidFill>
                <a:latin typeface="Avenir"/>
                <a:cs typeface="Avenir"/>
              </a:rPr>
              <a:t>major</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Program</a:t>
            </a:r>
            <a:r>
              <a:rPr sz="618" kern="0" spc="-13" dirty="0">
                <a:solidFill>
                  <a:srgbClr val="231F20"/>
                </a:solidFill>
                <a:latin typeface="Avenir"/>
                <a:cs typeface="Avenir"/>
              </a:rPr>
              <a:t> </a:t>
            </a:r>
            <a:r>
              <a:rPr sz="618" kern="0" dirty="0">
                <a:solidFill>
                  <a:srgbClr val="231F20"/>
                </a:solidFill>
                <a:latin typeface="Avenir"/>
                <a:cs typeface="Avenir"/>
              </a:rPr>
              <a:t>course</a:t>
            </a:r>
            <a:r>
              <a:rPr sz="618" kern="0" spc="-4" dirty="0">
                <a:solidFill>
                  <a:srgbClr val="231F20"/>
                </a:solidFill>
                <a:latin typeface="Avenir"/>
                <a:cs typeface="Avenir"/>
              </a:rPr>
              <a:t> </a:t>
            </a:r>
            <a:r>
              <a:rPr sz="618" kern="0" dirty="0">
                <a:solidFill>
                  <a:srgbClr val="231F20"/>
                </a:solidFill>
                <a:latin typeface="Avenir"/>
                <a:cs typeface="Avenir"/>
              </a:rPr>
              <a:t>pass</a:t>
            </a:r>
            <a:r>
              <a:rPr sz="618" kern="0" spc="-4" dirty="0">
                <a:solidFill>
                  <a:srgbClr val="231F20"/>
                </a:solidFill>
                <a:latin typeface="Avenir"/>
                <a:cs typeface="Avenir"/>
              </a:rPr>
              <a:t> </a:t>
            </a:r>
            <a:r>
              <a:rPr sz="618" kern="0" spc="-18" dirty="0">
                <a:solidFill>
                  <a:srgbClr val="231F20"/>
                </a:solidFill>
                <a:latin typeface="Avenir"/>
                <a:cs typeface="Avenir"/>
              </a:rPr>
              <a:t>rate</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Program</a:t>
            </a:r>
            <a:r>
              <a:rPr sz="618" kern="0" spc="-13" dirty="0">
                <a:solidFill>
                  <a:srgbClr val="231F20"/>
                </a:solidFill>
                <a:latin typeface="Avenir"/>
                <a:cs typeface="Avenir"/>
              </a:rPr>
              <a:t> </a:t>
            </a:r>
            <a:r>
              <a:rPr sz="618" kern="0" dirty="0">
                <a:solidFill>
                  <a:srgbClr val="231F20"/>
                </a:solidFill>
                <a:latin typeface="Avenir"/>
                <a:cs typeface="Avenir"/>
              </a:rPr>
              <a:t>credits</a:t>
            </a:r>
            <a:r>
              <a:rPr sz="618" kern="0" spc="-13" dirty="0">
                <a:solidFill>
                  <a:srgbClr val="231F20"/>
                </a:solidFill>
                <a:latin typeface="Avenir"/>
                <a:cs typeface="Avenir"/>
              </a:rPr>
              <a:t> </a:t>
            </a:r>
            <a:r>
              <a:rPr sz="618" kern="0" spc="-9" dirty="0">
                <a:solidFill>
                  <a:srgbClr val="231F20"/>
                </a:solidFill>
                <a:latin typeface="Avenir"/>
                <a:cs typeface="Avenir"/>
              </a:rPr>
              <a:t>earned</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Grade point </a:t>
            </a:r>
            <a:r>
              <a:rPr sz="618" kern="0" spc="-9" dirty="0">
                <a:solidFill>
                  <a:srgbClr val="231F20"/>
                </a:solidFill>
                <a:latin typeface="Avenir"/>
                <a:cs typeface="Avenir"/>
              </a:rPr>
              <a:t>average</a:t>
            </a:r>
            <a:endParaRPr sz="618" kern="0">
              <a:solidFill>
                <a:sysClr val="windowText" lastClr="000000"/>
              </a:solidFill>
              <a:latin typeface="Avenir"/>
              <a:cs typeface="Avenir"/>
            </a:endParaRPr>
          </a:p>
          <a:p>
            <a:pPr marL="162494" marR="69480" indent="-151287" defTabSz="806867">
              <a:spcBef>
                <a:spcPts val="331"/>
              </a:spcBef>
              <a:buClr>
                <a:srgbClr val="FCB525"/>
              </a:buClr>
              <a:buSzPct val="114285"/>
              <a:buFont typeface="Arial"/>
              <a:buChar char="►"/>
              <a:tabLst>
                <a:tab pos="162494" algn="l"/>
              </a:tabLst>
            </a:pPr>
            <a:r>
              <a:rPr sz="618" kern="0" dirty="0">
                <a:solidFill>
                  <a:srgbClr val="231F20"/>
                </a:solidFill>
                <a:latin typeface="Avenir"/>
                <a:cs typeface="Avenir"/>
              </a:rPr>
              <a:t>Connecting</a:t>
            </a:r>
            <a:r>
              <a:rPr sz="618" kern="0" spc="-9" dirty="0">
                <a:solidFill>
                  <a:srgbClr val="231F20"/>
                </a:solidFill>
                <a:latin typeface="Avenir"/>
                <a:cs typeface="Avenir"/>
              </a:rPr>
              <a:t> </a:t>
            </a:r>
            <a:r>
              <a:rPr sz="618" kern="0" spc="-18" dirty="0">
                <a:solidFill>
                  <a:srgbClr val="231F20"/>
                </a:solidFill>
                <a:latin typeface="Avenir"/>
                <a:cs typeface="Avenir"/>
              </a:rPr>
              <a:t>with</a:t>
            </a:r>
            <a:r>
              <a:rPr sz="618" kern="0" spc="441" dirty="0">
                <a:solidFill>
                  <a:srgbClr val="231F20"/>
                </a:solidFill>
                <a:latin typeface="Avenir"/>
                <a:cs typeface="Avenir"/>
              </a:rPr>
              <a:t> </a:t>
            </a:r>
            <a:r>
              <a:rPr sz="618" kern="0" dirty="0">
                <a:solidFill>
                  <a:srgbClr val="231F20"/>
                </a:solidFill>
                <a:latin typeface="Avenir"/>
                <a:cs typeface="Avenir"/>
              </a:rPr>
              <a:t>employment</a:t>
            </a:r>
            <a:r>
              <a:rPr sz="618" kern="0" spc="-9" dirty="0">
                <a:solidFill>
                  <a:srgbClr val="231F20"/>
                </a:solidFill>
                <a:latin typeface="Avenir"/>
                <a:cs typeface="Avenir"/>
              </a:rPr>
              <a:t> </a:t>
            </a:r>
            <a:r>
              <a:rPr sz="618" kern="0" dirty="0">
                <a:solidFill>
                  <a:srgbClr val="231F20"/>
                </a:solidFill>
                <a:latin typeface="Avenir"/>
                <a:cs typeface="Avenir"/>
              </a:rPr>
              <a:t>or </a:t>
            </a:r>
            <a:r>
              <a:rPr sz="618" kern="0" spc="-9" dirty="0">
                <a:solidFill>
                  <a:srgbClr val="231F20"/>
                </a:solidFill>
                <a:latin typeface="Avenir"/>
                <a:cs typeface="Avenir"/>
              </a:rPr>
              <a:t>transfer</a:t>
            </a:r>
            <a:r>
              <a:rPr sz="618" kern="0" spc="441" dirty="0">
                <a:solidFill>
                  <a:srgbClr val="231F20"/>
                </a:solidFill>
                <a:latin typeface="Avenir"/>
                <a:cs typeface="Avenir"/>
              </a:rPr>
              <a:t> </a:t>
            </a:r>
            <a:r>
              <a:rPr sz="618" kern="0" spc="-9" dirty="0">
                <a:solidFill>
                  <a:srgbClr val="231F20"/>
                </a:solidFill>
                <a:latin typeface="Avenir"/>
                <a:cs typeface="Avenir"/>
              </a:rPr>
              <a:t>institution</a:t>
            </a:r>
            <a:endParaRPr sz="618" kern="0">
              <a:solidFill>
                <a:sysClr val="windowText" lastClr="000000"/>
              </a:solidFill>
              <a:latin typeface="Avenir"/>
              <a:cs typeface="Avenir"/>
            </a:endParaRPr>
          </a:p>
        </p:txBody>
      </p:sp>
      <p:sp>
        <p:nvSpPr>
          <p:cNvPr id="35" name="object 35"/>
          <p:cNvSpPr txBox="1"/>
          <p:nvPr/>
        </p:nvSpPr>
        <p:spPr>
          <a:xfrm>
            <a:off x="8928846" y="5472393"/>
            <a:ext cx="804582" cy="534249"/>
          </a:xfrm>
          <a:prstGeom prst="rect">
            <a:avLst/>
          </a:prstGeom>
        </p:spPr>
        <p:txBody>
          <a:bodyPr vert="horz" wrap="square" lIns="0" tIns="38100" rIns="0" bIns="0" rtlCol="0">
            <a:spAutoFit/>
          </a:bodyPr>
          <a:lstStyle/>
          <a:p>
            <a:pPr marL="162494" indent="-151287" defTabSz="806867">
              <a:spcBef>
                <a:spcPts val="300"/>
              </a:spcBef>
              <a:buClr>
                <a:srgbClr val="FCB525"/>
              </a:buClr>
              <a:buSzPct val="114285"/>
              <a:buFont typeface="Arial"/>
              <a:buChar char="►"/>
              <a:tabLst>
                <a:tab pos="162494" algn="l"/>
              </a:tabLst>
            </a:pPr>
            <a:r>
              <a:rPr sz="618" kern="0" spc="-9" dirty="0">
                <a:solidFill>
                  <a:srgbClr val="231F20"/>
                </a:solidFill>
                <a:latin typeface="Avenir"/>
                <a:cs typeface="Avenir"/>
              </a:rPr>
              <a:t>Employment</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dirty="0">
                <a:solidFill>
                  <a:srgbClr val="231F20"/>
                </a:solidFill>
                <a:latin typeface="Avenir"/>
                <a:cs typeface="Avenir"/>
              </a:rPr>
              <a:t>Earnings</a:t>
            </a:r>
            <a:r>
              <a:rPr sz="618" kern="0" spc="-9" dirty="0">
                <a:solidFill>
                  <a:srgbClr val="231F20"/>
                </a:solidFill>
                <a:latin typeface="Avenir"/>
                <a:cs typeface="Avenir"/>
              </a:rPr>
              <a:t> gains</a:t>
            </a:r>
            <a:endParaRPr sz="618" kern="0">
              <a:solidFill>
                <a:sysClr val="windowText" lastClr="000000"/>
              </a:solidFill>
              <a:latin typeface="Avenir"/>
              <a:cs typeface="Avenir"/>
            </a:endParaRPr>
          </a:p>
          <a:p>
            <a:pPr marL="162494" indent="-151287" defTabSz="806867">
              <a:spcBef>
                <a:spcPts val="335"/>
              </a:spcBef>
              <a:buClr>
                <a:srgbClr val="FCB525"/>
              </a:buClr>
              <a:buSzPct val="114285"/>
              <a:buFont typeface="Arial"/>
              <a:buChar char="►"/>
              <a:tabLst>
                <a:tab pos="162494" algn="l"/>
              </a:tabLst>
            </a:pPr>
            <a:r>
              <a:rPr sz="618" kern="0" spc="-9" dirty="0">
                <a:solidFill>
                  <a:srgbClr val="231F20"/>
                </a:solidFill>
                <a:latin typeface="Avenir"/>
                <a:cs typeface="Avenir"/>
              </a:rPr>
              <a:t>Transfer</a:t>
            </a:r>
            <a:endParaRPr sz="618" kern="0">
              <a:solidFill>
                <a:sysClr val="windowText" lastClr="000000"/>
              </a:solidFill>
              <a:latin typeface="Avenir"/>
              <a:cs typeface="Avenir"/>
            </a:endParaRPr>
          </a:p>
          <a:p>
            <a:pPr marL="162494" indent="-151287" defTabSz="806867">
              <a:spcBef>
                <a:spcPts val="331"/>
              </a:spcBef>
              <a:buClr>
                <a:srgbClr val="FCB525"/>
              </a:buClr>
              <a:buSzPct val="114285"/>
              <a:buFont typeface="Arial"/>
              <a:buChar char="►"/>
              <a:tabLst>
                <a:tab pos="162494" algn="l"/>
              </a:tabLst>
            </a:pPr>
            <a:r>
              <a:rPr sz="618" kern="0" spc="-9" dirty="0">
                <a:solidFill>
                  <a:srgbClr val="231F20"/>
                </a:solidFill>
                <a:latin typeface="Avenir"/>
                <a:cs typeface="Avenir"/>
              </a:rPr>
              <a:t>Bachelor’s</a:t>
            </a:r>
            <a:r>
              <a:rPr sz="618" kern="0" spc="40" dirty="0">
                <a:solidFill>
                  <a:srgbClr val="231F20"/>
                </a:solidFill>
                <a:latin typeface="Avenir"/>
                <a:cs typeface="Avenir"/>
              </a:rPr>
              <a:t> </a:t>
            </a:r>
            <a:r>
              <a:rPr sz="618" kern="0" spc="-9" dirty="0">
                <a:solidFill>
                  <a:srgbClr val="231F20"/>
                </a:solidFill>
                <a:latin typeface="Avenir"/>
                <a:cs typeface="Avenir"/>
              </a:rPr>
              <a:t>receipt</a:t>
            </a:r>
            <a:endParaRPr sz="618" kern="0">
              <a:solidFill>
                <a:sysClr val="windowText" lastClr="000000"/>
              </a:solidFill>
              <a:latin typeface="Avenir"/>
              <a:cs typeface="Avenir"/>
            </a:endParaRPr>
          </a:p>
        </p:txBody>
      </p:sp>
      <p:grpSp>
        <p:nvGrpSpPr>
          <p:cNvPr id="36" name="object 36"/>
          <p:cNvGrpSpPr/>
          <p:nvPr/>
        </p:nvGrpSpPr>
        <p:grpSpPr>
          <a:xfrm>
            <a:off x="9629527" y="406403"/>
            <a:ext cx="500903" cy="233082"/>
            <a:chOff x="9033864" y="460590"/>
            <a:chExt cx="567690" cy="264160"/>
          </a:xfrm>
        </p:grpSpPr>
        <p:sp>
          <p:nvSpPr>
            <p:cNvPr id="37" name="object 37"/>
            <p:cNvSpPr/>
            <p:nvPr/>
          </p:nvSpPr>
          <p:spPr>
            <a:xfrm>
              <a:off x="9495689" y="688966"/>
              <a:ext cx="24765" cy="7620"/>
            </a:xfrm>
            <a:custGeom>
              <a:avLst/>
              <a:gdLst/>
              <a:ahLst/>
              <a:cxnLst/>
              <a:rect l="l" t="t" r="r" b="b"/>
              <a:pathLst>
                <a:path w="24765" h="7620">
                  <a:moveTo>
                    <a:pt x="24409" y="0"/>
                  </a:moveTo>
                  <a:lnTo>
                    <a:pt x="0" y="0"/>
                  </a:lnTo>
                  <a:lnTo>
                    <a:pt x="0" y="7607"/>
                  </a:lnTo>
                  <a:lnTo>
                    <a:pt x="18161" y="7607"/>
                  </a:lnTo>
                  <a:lnTo>
                    <a:pt x="24409" y="0"/>
                  </a:lnTo>
                  <a:close/>
                </a:path>
              </a:pathLst>
            </a:custGeom>
            <a:solidFill>
              <a:srgbClr val="231F20"/>
            </a:solidFill>
          </p:spPr>
          <p:txBody>
            <a:bodyPr wrap="square" lIns="0" tIns="0" rIns="0" bIns="0" rtlCol="0"/>
            <a:lstStyle/>
            <a:p>
              <a:pPr defTabSz="806867"/>
              <a:endParaRPr sz="1588" kern="0">
                <a:solidFill>
                  <a:sysClr val="windowText" lastClr="000000"/>
                </a:solidFill>
              </a:endParaRPr>
            </a:p>
          </p:txBody>
        </p:sp>
        <p:pic>
          <p:nvPicPr>
            <p:cNvPr id="38" name="object 38"/>
            <p:cNvPicPr/>
            <p:nvPr/>
          </p:nvPicPr>
          <p:blipFill>
            <a:blip r:embed="rId7" cstate="print"/>
            <a:stretch>
              <a:fillRect/>
            </a:stretch>
          </p:blipFill>
          <p:spPr>
            <a:xfrm>
              <a:off x="9453420" y="464038"/>
              <a:ext cx="147777" cy="158102"/>
            </a:xfrm>
            <a:prstGeom prst="rect">
              <a:avLst/>
            </a:prstGeom>
          </p:spPr>
        </p:pic>
        <p:sp>
          <p:nvSpPr>
            <p:cNvPr id="39" name="object 39"/>
            <p:cNvSpPr/>
            <p:nvPr/>
          </p:nvSpPr>
          <p:spPr>
            <a:xfrm>
              <a:off x="9033853" y="463638"/>
              <a:ext cx="567690" cy="260985"/>
            </a:xfrm>
            <a:custGeom>
              <a:avLst/>
              <a:gdLst/>
              <a:ahLst/>
              <a:cxnLst/>
              <a:rect l="l" t="t" r="r" b="b"/>
              <a:pathLst>
                <a:path w="567690" h="260984">
                  <a:moveTo>
                    <a:pt x="66179" y="250012"/>
                  </a:moveTo>
                  <a:lnTo>
                    <a:pt x="59347" y="244881"/>
                  </a:lnTo>
                  <a:lnTo>
                    <a:pt x="57556" y="247408"/>
                  </a:lnTo>
                  <a:lnTo>
                    <a:pt x="55359" y="249364"/>
                  </a:lnTo>
                  <a:lnTo>
                    <a:pt x="50203" y="252183"/>
                  </a:lnTo>
                  <a:lnTo>
                    <a:pt x="47193" y="252882"/>
                  </a:lnTo>
                  <a:lnTo>
                    <a:pt x="40284" y="252882"/>
                  </a:lnTo>
                  <a:lnTo>
                    <a:pt x="21513" y="232803"/>
                  </a:lnTo>
                  <a:lnTo>
                    <a:pt x="21513" y="226275"/>
                  </a:lnTo>
                  <a:lnTo>
                    <a:pt x="40373" y="205371"/>
                  </a:lnTo>
                  <a:lnTo>
                    <a:pt x="46494" y="205371"/>
                  </a:lnTo>
                  <a:lnTo>
                    <a:pt x="49161" y="205968"/>
                  </a:lnTo>
                  <a:lnTo>
                    <a:pt x="54330" y="208318"/>
                  </a:lnTo>
                  <a:lnTo>
                    <a:pt x="56464" y="210007"/>
                  </a:lnTo>
                  <a:lnTo>
                    <a:pt x="58153" y="212191"/>
                  </a:lnTo>
                  <a:lnTo>
                    <a:pt x="64884" y="207048"/>
                  </a:lnTo>
                  <a:lnTo>
                    <a:pt x="62471" y="203911"/>
                  </a:lnTo>
                  <a:lnTo>
                    <a:pt x="59359" y="201574"/>
                  </a:lnTo>
                  <a:lnTo>
                    <a:pt x="51790" y="198551"/>
                  </a:lnTo>
                  <a:lnTo>
                    <a:pt x="47929" y="197789"/>
                  </a:lnTo>
                  <a:lnTo>
                    <a:pt x="39382" y="197789"/>
                  </a:lnTo>
                  <a:lnTo>
                    <a:pt x="12915" y="225056"/>
                  </a:lnTo>
                  <a:lnTo>
                    <a:pt x="12928" y="233426"/>
                  </a:lnTo>
                  <a:lnTo>
                    <a:pt x="38887" y="260477"/>
                  </a:lnTo>
                  <a:lnTo>
                    <a:pt x="47028" y="260464"/>
                  </a:lnTo>
                  <a:lnTo>
                    <a:pt x="64947" y="251510"/>
                  </a:lnTo>
                  <a:lnTo>
                    <a:pt x="66179" y="250012"/>
                  </a:lnTo>
                  <a:close/>
                </a:path>
                <a:path w="567690" h="260984">
                  <a:moveTo>
                    <a:pt x="131000" y="0"/>
                  </a:moveTo>
                  <a:lnTo>
                    <a:pt x="0" y="0"/>
                  </a:lnTo>
                  <a:lnTo>
                    <a:pt x="0" y="31750"/>
                  </a:lnTo>
                  <a:lnTo>
                    <a:pt x="48107" y="31750"/>
                  </a:lnTo>
                  <a:lnTo>
                    <a:pt x="48107" y="157480"/>
                  </a:lnTo>
                  <a:lnTo>
                    <a:pt x="82892" y="157480"/>
                  </a:lnTo>
                  <a:lnTo>
                    <a:pt x="82892" y="31750"/>
                  </a:lnTo>
                  <a:lnTo>
                    <a:pt x="131000" y="31750"/>
                  </a:lnTo>
                  <a:lnTo>
                    <a:pt x="131000" y="0"/>
                  </a:lnTo>
                  <a:close/>
                </a:path>
                <a:path w="567690" h="260984">
                  <a:moveTo>
                    <a:pt x="163817" y="228828"/>
                  </a:moveTo>
                  <a:lnTo>
                    <a:pt x="161480" y="216535"/>
                  </a:lnTo>
                  <a:lnTo>
                    <a:pt x="154965" y="206616"/>
                  </a:lnTo>
                  <a:lnTo>
                    <a:pt x="154927" y="228828"/>
                  </a:lnTo>
                  <a:lnTo>
                    <a:pt x="154901" y="235826"/>
                  </a:lnTo>
                  <a:lnTo>
                    <a:pt x="152793" y="241439"/>
                  </a:lnTo>
                  <a:lnTo>
                    <a:pt x="144703" y="250101"/>
                  </a:lnTo>
                  <a:lnTo>
                    <a:pt x="139065" y="252501"/>
                  </a:lnTo>
                  <a:lnTo>
                    <a:pt x="129641" y="252501"/>
                  </a:lnTo>
                  <a:lnTo>
                    <a:pt x="110375" y="229311"/>
                  </a:lnTo>
                  <a:lnTo>
                    <a:pt x="110375" y="222300"/>
                  </a:lnTo>
                  <a:lnTo>
                    <a:pt x="112509" y="216674"/>
                  </a:lnTo>
                  <a:lnTo>
                    <a:pt x="120599" y="208026"/>
                  </a:lnTo>
                  <a:lnTo>
                    <a:pt x="126238" y="205613"/>
                  </a:lnTo>
                  <a:lnTo>
                    <a:pt x="135636" y="205613"/>
                  </a:lnTo>
                  <a:lnTo>
                    <a:pt x="154927" y="228828"/>
                  </a:lnTo>
                  <a:lnTo>
                    <a:pt x="154927" y="206590"/>
                  </a:lnTo>
                  <a:lnTo>
                    <a:pt x="153466" y="205613"/>
                  </a:lnTo>
                  <a:lnTo>
                    <a:pt x="145148" y="200050"/>
                  </a:lnTo>
                  <a:lnTo>
                    <a:pt x="132867" y="197662"/>
                  </a:lnTo>
                  <a:lnTo>
                    <a:pt x="124117" y="197675"/>
                  </a:lnTo>
                  <a:lnTo>
                    <a:pt x="116128" y="201028"/>
                  </a:lnTo>
                  <a:lnTo>
                    <a:pt x="104800" y="213004"/>
                  </a:lnTo>
                  <a:lnTo>
                    <a:pt x="101752" y="220814"/>
                  </a:lnTo>
                  <a:lnTo>
                    <a:pt x="101752" y="229311"/>
                  </a:lnTo>
                  <a:lnTo>
                    <a:pt x="104114" y="241731"/>
                  </a:lnTo>
                  <a:lnTo>
                    <a:pt x="110617" y="251637"/>
                  </a:lnTo>
                  <a:lnTo>
                    <a:pt x="120434" y="258216"/>
                  </a:lnTo>
                  <a:lnTo>
                    <a:pt x="132715" y="260591"/>
                  </a:lnTo>
                  <a:lnTo>
                    <a:pt x="144957" y="258152"/>
                  </a:lnTo>
                  <a:lnTo>
                    <a:pt x="153263" y="252501"/>
                  </a:lnTo>
                  <a:lnTo>
                    <a:pt x="154838" y="251447"/>
                  </a:lnTo>
                  <a:lnTo>
                    <a:pt x="161442" y="241401"/>
                  </a:lnTo>
                  <a:lnTo>
                    <a:pt x="163766" y="229311"/>
                  </a:lnTo>
                  <a:lnTo>
                    <a:pt x="163817" y="228828"/>
                  </a:lnTo>
                  <a:close/>
                </a:path>
                <a:path w="567690" h="260984">
                  <a:moveTo>
                    <a:pt x="240461" y="258838"/>
                  </a:moveTo>
                  <a:lnTo>
                    <a:pt x="240449" y="251256"/>
                  </a:lnTo>
                  <a:lnTo>
                    <a:pt x="213080" y="251282"/>
                  </a:lnTo>
                  <a:lnTo>
                    <a:pt x="213055" y="199224"/>
                  </a:lnTo>
                  <a:lnTo>
                    <a:pt x="204965" y="199224"/>
                  </a:lnTo>
                  <a:lnTo>
                    <a:pt x="205003" y="258864"/>
                  </a:lnTo>
                  <a:lnTo>
                    <a:pt x="240461" y="258838"/>
                  </a:lnTo>
                  <a:close/>
                </a:path>
                <a:path w="567690" h="260984">
                  <a:moveTo>
                    <a:pt x="313677" y="258787"/>
                  </a:moveTo>
                  <a:lnTo>
                    <a:pt x="313664" y="251206"/>
                  </a:lnTo>
                  <a:lnTo>
                    <a:pt x="286296" y="251231"/>
                  </a:lnTo>
                  <a:lnTo>
                    <a:pt x="286258" y="199174"/>
                  </a:lnTo>
                  <a:lnTo>
                    <a:pt x="278180" y="199174"/>
                  </a:lnTo>
                  <a:lnTo>
                    <a:pt x="278218" y="258813"/>
                  </a:lnTo>
                  <a:lnTo>
                    <a:pt x="313677" y="258787"/>
                  </a:lnTo>
                  <a:close/>
                </a:path>
                <a:path w="567690" h="260984">
                  <a:moveTo>
                    <a:pt x="391223" y="250990"/>
                  </a:moveTo>
                  <a:lnTo>
                    <a:pt x="359448" y="250990"/>
                  </a:lnTo>
                  <a:lnTo>
                    <a:pt x="359448" y="231952"/>
                  </a:lnTo>
                  <a:lnTo>
                    <a:pt x="387616" y="231952"/>
                  </a:lnTo>
                  <a:lnTo>
                    <a:pt x="387616" y="224409"/>
                  </a:lnTo>
                  <a:lnTo>
                    <a:pt x="359448" y="224409"/>
                  </a:lnTo>
                  <a:lnTo>
                    <a:pt x="359448" y="206717"/>
                  </a:lnTo>
                  <a:lnTo>
                    <a:pt x="389712" y="206717"/>
                  </a:lnTo>
                  <a:lnTo>
                    <a:pt x="389712" y="199174"/>
                  </a:lnTo>
                  <a:lnTo>
                    <a:pt x="351396" y="199174"/>
                  </a:lnTo>
                  <a:lnTo>
                    <a:pt x="351396" y="258533"/>
                  </a:lnTo>
                  <a:lnTo>
                    <a:pt x="391223" y="258533"/>
                  </a:lnTo>
                  <a:lnTo>
                    <a:pt x="391223" y="250990"/>
                  </a:lnTo>
                  <a:close/>
                </a:path>
                <a:path w="567690" h="260984">
                  <a:moveTo>
                    <a:pt x="488416" y="228955"/>
                  </a:moveTo>
                  <a:lnTo>
                    <a:pt x="488213" y="225336"/>
                  </a:lnTo>
                  <a:lnTo>
                    <a:pt x="479234" y="225336"/>
                  </a:lnTo>
                  <a:lnTo>
                    <a:pt x="479437" y="226631"/>
                  </a:lnTo>
                  <a:lnTo>
                    <a:pt x="479221" y="227711"/>
                  </a:lnTo>
                  <a:lnTo>
                    <a:pt x="480568" y="234099"/>
                  </a:lnTo>
                  <a:lnTo>
                    <a:pt x="479679" y="241452"/>
                  </a:lnTo>
                  <a:lnTo>
                    <a:pt x="471589" y="250101"/>
                  </a:lnTo>
                  <a:lnTo>
                    <a:pt x="465950" y="252514"/>
                  </a:lnTo>
                  <a:lnTo>
                    <a:pt x="456539" y="252514"/>
                  </a:lnTo>
                  <a:lnTo>
                    <a:pt x="437184" y="222529"/>
                  </a:lnTo>
                  <a:lnTo>
                    <a:pt x="439394" y="216687"/>
                  </a:lnTo>
                  <a:lnTo>
                    <a:pt x="447484" y="208026"/>
                  </a:lnTo>
                  <a:lnTo>
                    <a:pt x="453123" y="205625"/>
                  </a:lnTo>
                  <a:lnTo>
                    <a:pt x="462534" y="205625"/>
                  </a:lnTo>
                  <a:lnTo>
                    <a:pt x="465620" y="206273"/>
                  </a:lnTo>
                  <a:lnTo>
                    <a:pt x="471614" y="208953"/>
                  </a:lnTo>
                  <a:lnTo>
                    <a:pt x="474306" y="211061"/>
                  </a:lnTo>
                  <a:lnTo>
                    <a:pt x="476453" y="213677"/>
                  </a:lnTo>
                  <a:lnTo>
                    <a:pt x="484251" y="209397"/>
                  </a:lnTo>
                  <a:lnTo>
                    <a:pt x="479513" y="204520"/>
                  </a:lnTo>
                  <a:lnTo>
                    <a:pt x="473735" y="200825"/>
                  </a:lnTo>
                  <a:lnTo>
                    <a:pt x="467106" y="198488"/>
                  </a:lnTo>
                  <a:lnTo>
                    <a:pt x="459752" y="197675"/>
                  </a:lnTo>
                  <a:lnTo>
                    <a:pt x="451002" y="197675"/>
                  </a:lnTo>
                  <a:lnTo>
                    <a:pt x="443014" y="201041"/>
                  </a:lnTo>
                  <a:lnTo>
                    <a:pt x="431685" y="213004"/>
                  </a:lnTo>
                  <a:lnTo>
                    <a:pt x="428637" y="220827"/>
                  </a:lnTo>
                  <a:lnTo>
                    <a:pt x="428637" y="229323"/>
                  </a:lnTo>
                  <a:lnTo>
                    <a:pt x="430999" y="241731"/>
                  </a:lnTo>
                  <a:lnTo>
                    <a:pt x="437515" y="251650"/>
                  </a:lnTo>
                  <a:lnTo>
                    <a:pt x="447332" y="258216"/>
                  </a:lnTo>
                  <a:lnTo>
                    <a:pt x="459600" y="260604"/>
                  </a:lnTo>
                  <a:lnTo>
                    <a:pt x="471500" y="258648"/>
                  </a:lnTo>
                  <a:lnTo>
                    <a:pt x="480593" y="252755"/>
                  </a:lnTo>
                  <a:lnTo>
                    <a:pt x="486410" y="242887"/>
                  </a:lnTo>
                  <a:lnTo>
                    <a:pt x="488416" y="228955"/>
                  </a:lnTo>
                  <a:close/>
                </a:path>
                <a:path w="567690" h="260984">
                  <a:moveTo>
                    <a:pt x="567296" y="250990"/>
                  </a:moveTo>
                  <a:lnTo>
                    <a:pt x="535520" y="250990"/>
                  </a:lnTo>
                  <a:lnTo>
                    <a:pt x="535520" y="231952"/>
                  </a:lnTo>
                  <a:lnTo>
                    <a:pt x="563689" y="231952"/>
                  </a:lnTo>
                  <a:lnTo>
                    <a:pt x="563689" y="224409"/>
                  </a:lnTo>
                  <a:lnTo>
                    <a:pt x="535520" y="224409"/>
                  </a:lnTo>
                  <a:lnTo>
                    <a:pt x="535520" y="206717"/>
                  </a:lnTo>
                  <a:lnTo>
                    <a:pt x="565785" y="206717"/>
                  </a:lnTo>
                  <a:lnTo>
                    <a:pt x="565785" y="199174"/>
                  </a:lnTo>
                  <a:lnTo>
                    <a:pt x="527469" y="199174"/>
                  </a:lnTo>
                  <a:lnTo>
                    <a:pt x="527469" y="258533"/>
                  </a:lnTo>
                  <a:lnTo>
                    <a:pt x="567296" y="258533"/>
                  </a:lnTo>
                  <a:lnTo>
                    <a:pt x="567296" y="250990"/>
                  </a:lnTo>
                  <a:close/>
                </a:path>
              </a:pathLst>
            </a:custGeom>
            <a:solidFill>
              <a:srgbClr val="231F20"/>
            </a:solidFill>
          </p:spPr>
          <p:txBody>
            <a:bodyPr wrap="square" lIns="0" tIns="0" rIns="0" bIns="0" rtlCol="0"/>
            <a:lstStyle/>
            <a:p>
              <a:pPr defTabSz="806867"/>
              <a:endParaRPr sz="1588" kern="0">
                <a:solidFill>
                  <a:sysClr val="windowText" lastClr="000000"/>
                </a:solidFill>
              </a:endParaRPr>
            </a:p>
          </p:txBody>
        </p:sp>
        <p:pic>
          <p:nvPicPr>
            <p:cNvPr id="40" name="object 40"/>
            <p:cNvPicPr/>
            <p:nvPr/>
          </p:nvPicPr>
          <p:blipFill>
            <a:blip r:embed="rId8" cstate="print"/>
            <a:stretch>
              <a:fillRect/>
            </a:stretch>
          </p:blipFill>
          <p:spPr>
            <a:xfrm>
              <a:off x="9214487" y="460590"/>
              <a:ext cx="168033" cy="163525"/>
            </a:xfrm>
            <a:prstGeom prst="rect">
              <a:avLst/>
            </a:prstGeom>
          </p:spPr>
        </p:pic>
      </p:grpSp>
      <p:grpSp>
        <p:nvGrpSpPr>
          <p:cNvPr id="41" name="object 41"/>
          <p:cNvGrpSpPr/>
          <p:nvPr/>
        </p:nvGrpSpPr>
        <p:grpSpPr>
          <a:xfrm>
            <a:off x="8890434" y="403409"/>
            <a:ext cx="688601" cy="235884"/>
            <a:chOff x="8196224" y="457197"/>
            <a:chExt cx="780415" cy="267335"/>
          </a:xfrm>
        </p:grpSpPr>
        <p:pic>
          <p:nvPicPr>
            <p:cNvPr id="42" name="object 42"/>
            <p:cNvPicPr/>
            <p:nvPr/>
          </p:nvPicPr>
          <p:blipFill>
            <a:blip r:embed="rId9" cstate="print"/>
            <a:stretch>
              <a:fillRect/>
            </a:stretch>
          </p:blipFill>
          <p:spPr>
            <a:xfrm>
              <a:off x="8848083" y="457197"/>
              <a:ext cx="128092" cy="166471"/>
            </a:xfrm>
            <a:prstGeom prst="rect">
              <a:avLst/>
            </a:prstGeom>
          </p:spPr>
        </p:pic>
        <p:sp>
          <p:nvSpPr>
            <p:cNvPr id="43" name="object 43"/>
            <p:cNvSpPr/>
            <p:nvPr/>
          </p:nvSpPr>
          <p:spPr>
            <a:xfrm>
              <a:off x="8196224" y="660742"/>
              <a:ext cx="765810" cy="64135"/>
            </a:xfrm>
            <a:custGeom>
              <a:avLst/>
              <a:gdLst/>
              <a:ahLst/>
              <a:cxnLst/>
              <a:rect l="l" t="t" r="r" b="b"/>
              <a:pathLst>
                <a:path w="765809" h="64134">
                  <a:moveTo>
                    <a:pt x="53238" y="52438"/>
                  </a:moveTo>
                  <a:lnTo>
                    <a:pt x="46418" y="47307"/>
                  </a:lnTo>
                  <a:lnTo>
                    <a:pt x="44615" y="49834"/>
                  </a:lnTo>
                  <a:lnTo>
                    <a:pt x="42430" y="51790"/>
                  </a:lnTo>
                  <a:lnTo>
                    <a:pt x="37261" y="54610"/>
                  </a:lnTo>
                  <a:lnTo>
                    <a:pt x="34251" y="55308"/>
                  </a:lnTo>
                  <a:lnTo>
                    <a:pt x="27343" y="55308"/>
                  </a:lnTo>
                  <a:lnTo>
                    <a:pt x="8597" y="35204"/>
                  </a:lnTo>
                  <a:lnTo>
                    <a:pt x="8597" y="28689"/>
                  </a:lnTo>
                  <a:lnTo>
                    <a:pt x="27457" y="7797"/>
                  </a:lnTo>
                  <a:lnTo>
                    <a:pt x="33578" y="7797"/>
                  </a:lnTo>
                  <a:lnTo>
                    <a:pt x="36245" y="8382"/>
                  </a:lnTo>
                  <a:lnTo>
                    <a:pt x="41414" y="10744"/>
                  </a:lnTo>
                  <a:lnTo>
                    <a:pt x="43548" y="12433"/>
                  </a:lnTo>
                  <a:lnTo>
                    <a:pt x="45237" y="14617"/>
                  </a:lnTo>
                  <a:lnTo>
                    <a:pt x="51981" y="9474"/>
                  </a:lnTo>
                  <a:lnTo>
                    <a:pt x="49555" y="6337"/>
                  </a:lnTo>
                  <a:lnTo>
                    <a:pt x="46456" y="4000"/>
                  </a:lnTo>
                  <a:lnTo>
                    <a:pt x="38874" y="977"/>
                  </a:lnTo>
                  <a:lnTo>
                    <a:pt x="35013" y="215"/>
                  </a:lnTo>
                  <a:lnTo>
                    <a:pt x="26479" y="215"/>
                  </a:lnTo>
                  <a:lnTo>
                    <a:pt x="0" y="27457"/>
                  </a:lnTo>
                  <a:lnTo>
                    <a:pt x="0" y="35814"/>
                  </a:lnTo>
                  <a:lnTo>
                    <a:pt x="25946" y="62890"/>
                  </a:lnTo>
                  <a:lnTo>
                    <a:pt x="34086" y="62890"/>
                  </a:lnTo>
                  <a:lnTo>
                    <a:pt x="52006" y="53949"/>
                  </a:lnTo>
                  <a:lnTo>
                    <a:pt x="53238" y="52438"/>
                  </a:lnTo>
                  <a:close/>
                </a:path>
                <a:path w="765809" h="64134">
                  <a:moveTo>
                    <a:pt x="151472" y="31165"/>
                  </a:moveTo>
                  <a:lnTo>
                    <a:pt x="149123" y="18872"/>
                  </a:lnTo>
                  <a:lnTo>
                    <a:pt x="142621" y="8953"/>
                  </a:lnTo>
                  <a:lnTo>
                    <a:pt x="142582" y="31165"/>
                  </a:lnTo>
                  <a:lnTo>
                    <a:pt x="142570" y="38150"/>
                  </a:lnTo>
                  <a:lnTo>
                    <a:pt x="140436" y="43776"/>
                  </a:lnTo>
                  <a:lnTo>
                    <a:pt x="132346" y="52438"/>
                  </a:lnTo>
                  <a:lnTo>
                    <a:pt x="126707" y="54838"/>
                  </a:lnTo>
                  <a:lnTo>
                    <a:pt x="117297" y="54838"/>
                  </a:lnTo>
                  <a:lnTo>
                    <a:pt x="98031" y="31648"/>
                  </a:lnTo>
                  <a:lnTo>
                    <a:pt x="98044" y="24638"/>
                  </a:lnTo>
                  <a:lnTo>
                    <a:pt x="100164" y="19011"/>
                  </a:lnTo>
                  <a:lnTo>
                    <a:pt x="108242" y="10363"/>
                  </a:lnTo>
                  <a:lnTo>
                    <a:pt x="113880" y="7950"/>
                  </a:lnTo>
                  <a:lnTo>
                    <a:pt x="123291" y="7950"/>
                  </a:lnTo>
                  <a:lnTo>
                    <a:pt x="142582" y="31165"/>
                  </a:lnTo>
                  <a:lnTo>
                    <a:pt x="142582" y="8928"/>
                  </a:lnTo>
                  <a:lnTo>
                    <a:pt x="141122" y="7950"/>
                  </a:lnTo>
                  <a:lnTo>
                    <a:pt x="132803" y="2387"/>
                  </a:lnTo>
                  <a:lnTo>
                    <a:pt x="120510" y="0"/>
                  </a:lnTo>
                  <a:lnTo>
                    <a:pt x="111760" y="12"/>
                  </a:lnTo>
                  <a:lnTo>
                    <a:pt x="103771" y="3365"/>
                  </a:lnTo>
                  <a:lnTo>
                    <a:pt x="92443" y="15341"/>
                  </a:lnTo>
                  <a:lnTo>
                    <a:pt x="89395" y="23152"/>
                  </a:lnTo>
                  <a:lnTo>
                    <a:pt x="89395" y="31648"/>
                  </a:lnTo>
                  <a:lnTo>
                    <a:pt x="91757" y="44056"/>
                  </a:lnTo>
                  <a:lnTo>
                    <a:pt x="98272" y="53975"/>
                  </a:lnTo>
                  <a:lnTo>
                    <a:pt x="108089" y="60553"/>
                  </a:lnTo>
                  <a:lnTo>
                    <a:pt x="120357" y="62928"/>
                  </a:lnTo>
                  <a:lnTo>
                    <a:pt x="132600" y="60490"/>
                  </a:lnTo>
                  <a:lnTo>
                    <a:pt x="140919" y="54838"/>
                  </a:lnTo>
                  <a:lnTo>
                    <a:pt x="142481" y="53784"/>
                  </a:lnTo>
                  <a:lnTo>
                    <a:pt x="149085" y="43738"/>
                  </a:lnTo>
                  <a:lnTo>
                    <a:pt x="151422" y="31648"/>
                  </a:lnTo>
                  <a:lnTo>
                    <a:pt x="151472" y="31165"/>
                  </a:lnTo>
                  <a:close/>
                </a:path>
                <a:path w="765809" h="64134">
                  <a:moveTo>
                    <a:pt x="254215" y="1739"/>
                  </a:moveTo>
                  <a:lnTo>
                    <a:pt x="242176" y="1739"/>
                  </a:lnTo>
                  <a:lnTo>
                    <a:pt x="223380" y="46888"/>
                  </a:lnTo>
                  <a:lnTo>
                    <a:pt x="223050" y="46888"/>
                  </a:lnTo>
                  <a:lnTo>
                    <a:pt x="204089" y="1739"/>
                  </a:lnTo>
                  <a:lnTo>
                    <a:pt x="192049" y="1739"/>
                  </a:lnTo>
                  <a:lnTo>
                    <a:pt x="192049" y="61379"/>
                  </a:lnTo>
                  <a:lnTo>
                    <a:pt x="200139" y="61379"/>
                  </a:lnTo>
                  <a:lnTo>
                    <a:pt x="200139" y="12357"/>
                  </a:lnTo>
                  <a:lnTo>
                    <a:pt x="200304" y="12357"/>
                  </a:lnTo>
                  <a:lnTo>
                    <a:pt x="220433" y="61379"/>
                  </a:lnTo>
                  <a:lnTo>
                    <a:pt x="225831" y="61379"/>
                  </a:lnTo>
                  <a:lnTo>
                    <a:pt x="245960" y="12357"/>
                  </a:lnTo>
                  <a:lnTo>
                    <a:pt x="246126" y="12357"/>
                  </a:lnTo>
                  <a:lnTo>
                    <a:pt x="246126" y="61379"/>
                  </a:lnTo>
                  <a:lnTo>
                    <a:pt x="254215" y="61379"/>
                  </a:lnTo>
                  <a:lnTo>
                    <a:pt x="254215" y="1739"/>
                  </a:lnTo>
                  <a:close/>
                </a:path>
                <a:path w="765809" h="64134">
                  <a:moveTo>
                    <a:pt x="358178" y="1739"/>
                  </a:moveTo>
                  <a:lnTo>
                    <a:pt x="346138" y="1739"/>
                  </a:lnTo>
                  <a:lnTo>
                    <a:pt x="327355" y="46888"/>
                  </a:lnTo>
                  <a:lnTo>
                    <a:pt x="327012" y="46888"/>
                  </a:lnTo>
                  <a:lnTo>
                    <a:pt x="308063" y="1739"/>
                  </a:lnTo>
                  <a:lnTo>
                    <a:pt x="296011" y="1739"/>
                  </a:lnTo>
                  <a:lnTo>
                    <a:pt x="296011" y="61379"/>
                  </a:lnTo>
                  <a:lnTo>
                    <a:pt x="304101" y="61379"/>
                  </a:lnTo>
                  <a:lnTo>
                    <a:pt x="304101" y="12357"/>
                  </a:lnTo>
                  <a:lnTo>
                    <a:pt x="304266" y="12357"/>
                  </a:lnTo>
                  <a:lnTo>
                    <a:pt x="324396" y="61379"/>
                  </a:lnTo>
                  <a:lnTo>
                    <a:pt x="329793" y="61379"/>
                  </a:lnTo>
                  <a:lnTo>
                    <a:pt x="349923" y="12357"/>
                  </a:lnTo>
                  <a:lnTo>
                    <a:pt x="350100" y="12357"/>
                  </a:lnTo>
                  <a:lnTo>
                    <a:pt x="350100" y="61379"/>
                  </a:lnTo>
                  <a:lnTo>
                    <a:pt x="358178" y="61379"/>
                  </a:lnTo>
                  <a:lnTo>
                    <a:pt x="358178" y="1739"/>
                  </a:lnTo>
                  <a:close/>
                </a:path>
                <a:path w="765809" h="64134">
                  <a:moveTo>
                    <a:pt x="451497" y="45173"/>
                  </a:moveTo>
                  <a:lnTo>
                    <a:pt x="451485" y="2019"/>
                  </a:lnTo>
                  <a:lnTo>
                    <a:pt x="443407" y="2032"/>
                  </a:lnTo>
                  <a:lnTo>
                    <a:pt x="443433" y="49326"/>
                  </a:lnTo>
                  <a:lnTo>
                    <a:pt x="437375" y="55994"/>
                  </a:lnTo>
                  <a:lnTo>
                    <a:pt x="426351" y="55994"/>
                  </a:lnTo>
                  <a:lnTo>
                    <a:pt x="419011" y="54711"/>
                  </a:lnTo>
                  <a:lnTo>
                    <a:pt x="413575" y="50977"/>
                  </a:lnTo>
                  <a:lnTo>
                    <a:pt x="410210" y="44970"/>
                  </a:lnTo>
                  <a:lnTo>
                    <a:pt x="409041" y="36842"/>
                  </a:lnTo>
                  <a:lnTo>
                    <a:pt x="409028" y="2070"/>
                  </a:lnTo>
                  <a:lnTo>
                    <a:pt x="400951" y="2070"/>
                  </a:lnTo>
                  <a:lnTo>
                    <a:pt x="402729" y="48221"/>
                  </a:lnTo>
                  <a:lnTo>
                    <a:pt x="426212" y="63563"/>
                  </a:lnTo>
                  <a:lnTo>
                    <a:pt x="433819" y="63563"/>
                  </a:lnTo>
                  <a:lnTo>
                    <a:pt x="440156" y="61201"/>
                  </a:lnTo>
                  <a:lnTo>
                    <a:pt x="449097" y="52082"/>
                  </a:lnTo>
                  <a:lnTo>
                    <a:pt x="451497" y="45173"/>
                  </a:lnTo>
                  <a:close/>
                </a:path>
                <a:path w="765809" h="64134">
                  <a:moveTo>
                    <a:pt x="544766" y="1739"/>
                  </a:moveTo>
                  <a:lnTo>
                    <a:pt x="536676" y="1739"/>
                  </a:lnTo>
                  <a:lnTo>
                    <a:pt x="536676" y="50761"/>
                  </a:lnTo>
                  <a:lnTo>
                    <a:pt x="536511" y="50761"/>
                  </a:lnTo>
                  <a:lnTo>
                    <a:pt x="503656" y="1739"/>
                  </a:lnTo>
                  <a:lnTo>
                    <a:pt x="493039" y="1739"/>
                  </a:lnTo>
                  <a:lnTo>
                    <a:pt x="493039" y="61379"/>
                  </a:lnTo>
                  <a:lnTo>
                    <a:pt x="501129" y="61379"/>
                  </a:lnTo>
                  <a:lnTo>
                    <a:pt x="501129" y="12357"/>
                  </a:lnTo>
                  <a:lnTo>
                    <a:pt x="501294" y="12357"/>
                  </a:lnTo>
                  <a:lnTo>
                    <a:pt x="534492" y="61379"/>
                  </a:lnTo>
                  <a:lnTo>
                    <a:pt x="544766" y="61379"/>
                  </a:lnTo>
                  <a:lnTo>
                    <a:pt x="544766" y="1739"/>
                  </a:lnTo>
                  <a:close/>
                </a:path>
                <a:path w="765809" h="64134">
                  <a:moveTo>
                    <a:pt x="597662" y="1727"/>
                  </a:moveTo>
                  <a:lnTo>
                    <a:pt x="589584" y="1727"/>
                  </a:lnTo>
                  <a:lnTo>
                    <a:pt x="589584" y="61366"/>
                  </a:lnTo>
                  <a:lnTo>
                    <a:pt x="597662" y="61366"/>
                  </a:lnTo>
                  <a:lnTo>
                    <a:pt x="597662" y="1727"/>
                  </a:lnTo>
                  <a:close/>
                </a:path>
                <a:path w="765809" h="64134">
                  <a:moveTo>
                    <a:pt x="682828" y="1358"/>
                  </a:moveTo>
                  <a:lnTo>
                    <a:pt x="636320" y="1358"/>
                  </a:lnTo>
                  <a:lnTo>
                    <a:pt x="636320" y="8940"/>
                  </a:lnTo>
                  <a:lnTo>
                    <a:pt x="655535" y="8940"/>
                  </a:lnTo>
                  <a:lnTo>
                    <a:pt x="655535" y="60998"/>
                  </a:lnTo>
                  <a:lnTo>
                    <a:pt x="663625" y="60998"/>
                  </a:lnTo>
                  <a:lnTo>
                    <a:pt x="663625" y="8940"/>
                  </a:lnTo>
                  <a:lnTo>
                    <a:pt x="682828" y="8940"/>
                  </a:lnTo>
                  <a:lnTo>
                    <a:pt x="682828" y="1358"/>
                  </a:lnTo>
                  <a:close/>
                </a:path>
                <a:path w="765809" h="64134">
                  <a:moveTo>
                    <a:pt x="765581" y="1739"/>
                  </a:moveTo>
                  <a:lnTo>
                    <a:pt x="755726" y="1739"/>
                  </a:lnTo>
                  <a:lnTo>
                    <a:pt x="738962" y="27940"/>
                  </a:lnTo>
                  <a:lnTo>
                    <a:pt x="722706" y="1739"/>
                  </a:lnTo>
                  <a:lnTo>
                    <a:pt x="712343" y="1739"/>
                  </a:lnTo>
                  <a:lnTo>
                    <a:pt x="734923" y="35941"/>
                  </a:lnTo>
                  <a:lnTo>
                    <a:pt x="734923" y="61379"/>
                  </a:lnTo>
                  <a:lnTo>
                    <a:pt x="743013" y="61379"/>
                  </a:lnTo>
                  <a:lnTo>
                    <a:pt x="743013" y="35941"/>
                  </a:lnTo>
                  <a:lnTo>
                    <a:pt x="765581" y="1739"/>
                  </a:lnTo>
                  <a:close/>
                </a:path>
              </a:pathLst>
            </a:custGeom>
            <a:solidFill>
              <a:srgbClr val="231F20"/>
            </a:solidFill>
          </p:spPr>
          <p:txBody>
            <a:bodyPr wrap="square" lIns="0" tIns="0" rIns="0" bIns="0" rtlCol="0"/>
            <a:lstStyle/>
            <a:p>
              <a:pPr defTabSz="806867"/>
              <a:endParaRPr sz="1588" kern="0">
                <a:solidFill>
                  <a:sysClr val="windowText" lastClr="000000"/>
                </a:solidFill>
              </a:endParaRPr>
            </a:p>
          </p:txBody>
        </p:sp>
        <p:pic>
          <p:nvPicPr>
            <p:cNvPr id="44" name="object 44"/>
            <p:cNvPicPr/>
            <p:nvPr/>
          </p:nvPicPr>
          <p:blipFill>
            <a:blip r:embed="rId10" cstate="print"/>
            <a:stretch>
              <a:fillRect/>
            </a:stretch>
          </p:blipFill>
          <p:spPr>
            <a:xfrm>
              <a:off x="8409288" y="459628"/>
              <a:ext cx="168046" cy="163525"/>
            </a:xfrm>
            <a:prstGeom prst="rect">
              <a:avLst/>
            </a:prstGeom>
          </p:spPr>
        </p:pic>
        <p:pic>
          <p:nvPicPr>
            <p:cNvPr id="45" name="object 45"/>
            <p:cNvPicPr/>
            <p:nvPr/>
          </p:nvPicPr>
          <p:blipFill>
            <a:blip r:embed="rId11" cstate="print"/>
            <a:stretch>
              <a:fillRect/>
            </a:stretch>
          </p:blipFill>
          <p:spPr>
            <a:xfrm>
              <a:off x="8646673" y="463971"/>
              <a:ext cx="136474" cy="159080"/>
            </a:xfrm>
            <a:prstGeom prst="rect">
              <a:avLst/>
            </a:prstGeom>
          </p:spPr>
        </p:pic>
        <p:sp>
          <p:nvSpPr>
            <p:cNvPr id="46" name="object 46"/>
            <p:cNvSpPr/>
            <p:nvPr/>
          </p:nvSpPr>
          <p:spPr>
            <a:xfrm>
              <a:off x="8197317" y="463308"/>
              <a:ext cx="142875" cy="157480"/>
            </a:xfrm>
            <a:custGeom>
              <a:avLst/>
              <a:gdLst/>
              <a:ahLst/>
              <a:cxnLst/>
              <a:rect l="l" t="t" r="r" b="b"/>
              <a:pathLst>
                <a:path w="142875" h="157479">
                  <a:moveTo>
                    <a:pt x="142341" y="0"/>
                  </a:moveTo>
                  <a:lnTo>
                    <a:pt x="106616" y="0"/>
                  </a:lnTo>
                  <a:lnTo>
                    <a:pt x="106616" y="59690"/>
                  </a:lnTo>
                  <a:lnTo>
                    <a:pt x="35725" y="59690"/>
                  </a:lnTo>
                  <a:lnTo>
                    <a:pt x="35725" y="0"/>
                  </a:lnTo>
                  <a:lnTo>
                    <a:pt x="0" y="0"/>
                  </a:lnTo>
                  <a:lnTo>
                    <a:pt x="0" y="59690"/>
                  </a:lnTo>
                  <a:lnTo>
                    <a:pt x="0" y="95250"/>
                  </a:lnTo>
                  <a:lnTo>
                    <a:pt x="0" y="157480"/>
                  </a:lnTo>
                  <a:lnTo>
                    <a:pt x="35725" y="157480"/>
                  </a:lnTo>
                  <a:lnTo>
                    <a:pt x="35725" y="95250"/>
                  </a:lnTo>
                  <a:lnTo>
                    <a:pt x="106616" y="95250"/>
                  </a:lnTo>
                  <a:lnTo>
                    <a:pt x="106616" y="157480"/>
                  </a:lnTo>
                  <a:lnTo>
                    <a:pt x="142341" y="157480"/>
                  </a:lnTo>
                  <a:lnTo>
                    <a:pt x="142341" y="95250"/>
                  </a:lnTo>
                  <a:lnTo>
                    <a:pt x="142341" y="59690"/>
                  </a:lnTo>
                  <a:lnTo>
                    <a:pt x="142341" y="0"/>
                  </a:lnTo>
                  <a:close/>
                </a:path>
              </a:pathLst>
            </a:custGeom>
            <a:solidFill>
              <a:srgbClr val="231F20"/>
            </a:solidFill>
          </p:spPr>
          <p:txBody>
            <a:bodyPr wrap="square" lIns="0" tIns="0" rIns="0" bIns="0" rtlCol="0"/>
            <a:lstStyle/>
            <a:p>
              <a:pPr defTabSz="806867"/>
              <a:endParaRPr sz="1588" kern="0">
                <a:solidFill>
                  <a:sysClr val="windowText" lastClr="000000"/>
                </a:solidFill>
              </a:endParaRPr>
            </a:p>
          </p:txBody>
        </p:sp>
      </p:grpSp>
    </p:spTree>
    <p:extLst>
      <p:ext uri="{BB962C8B-B14F-4D97-AF65-F5344CB8AC3E}">
        <p14:creationId xmlns:p14="http://schemas.microsoft.com/office/powerpoint/2010/main" val="156917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655BAB-462D-5E9B-43A9-E53080807C5C}"/>
              </a:ext>
            </a:extLst>
          </p:cNvPr>
          <p:cNvSpPr>
            <a:spLocks noGrp="1"/>
          </p:cNvSpPr>
          <p:nvPr>
            <p:ph type="ctrTitle"/>
          </p:nvPr>
        </p:nvSpPr>
        <p:spPr/>
        <p:txBody>
          <a:bodyPr/>
          <a:lstStyle/>
          <a:p>
            <a:r>
              <a:rPr lang="en-US" dirty="0"/>
              <a:t>The Rodeo Award</a:t>
            </a:r>
          </a:p>
        </p:txBody>
      </p:sp>
      <p:sp>
        <p:nvSpPr>
          <p:cNvPr id="5" name="Subtitle 4">
            <a:extLst>
              <a:ext uri="{FF2B5EF4-FFF2-40B4-BE49-F238E27FC236}">
                <a16:creationId xmlns:a16="http://schemas.microsoft.com/office/drawing/2014/main" id="{94A4F993-BB44-9C57-DF7B-69ADE0F8BD5A}"/>
              </a:ext>
            </a:extLst>
          </p:cNvPr>
          <p:cNvSpPr>
            <a:spLocks noGrp="1"/>
          </p:cNvSpPr>
          <p:nvPr>
            <p:ph type="subTitle" idx="1"/>
          </p:nvPr>
        </p:nvSpPr>
        <p:spPr/>
        <p:txBody>
          <a:bodyPr/>
          <a:lstStyle/>
          <a:p>
            <a:r>
              <a:rPr lang="en-US" dirty="0"/>
              <a:t>HCC’s Work to Support Student Success</a:t>
            </a:r>
          </a:p>
        </p:txBody>
      </p:sp>
    </p:spTree>
    <p:extLst>
      <p:ext uri="{BB962C8B-B14F-4D97-AF65-F5344CB8AC3E}">
        <p14:creationId xmlns:p14="http://schemas.microsoft.com/office/powerpoint/2010/main" val="285569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2A36623-3718-2E92-DFFE-34EFCF037597}"/>
              </a:ext>
            </a:extLst>
          </p:cNvPr>
          <p:cNvGraphicFramePr>
            <a:graphicFrameLocks noGrp="1"/>
          </p:cNvGraphicFramePr>
          <p:nvPr>
            <p:ph idx="1"/>
            <p:extLst/>
          </p:nvPr>
        </p:nvGraphicFramePr>
        <p:xfrm>
          <a:off x="2001078" y="1258957"/>
          <a:ext cx="8355496" cy="435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859A907C-2F48-D014-0CF6-D0DE3A7A7646}"/>
              </a:ext>
            </a:extLst>
          </p:cNvPr>
          <p:cNvSpPr>
            <a:spLocks noGrp="1"/>
          </p:cNvSpPr>
          <p:nvPr>
            <p:ph type="title"/>
          </p:nvPr>
        </p:nvSpPr>
        <p:spPr>
          <a:xfrm>
            <a:off x="182218" y="-63961"/>
            <a:ext cx="11993216" cy="1325563"/>
          </a:xfrm>
        </p:spPr>
        <p:txBody>
          <a:bodyPr/>
          <a:lstStyle/>
          <a:p>
            <a:r>
              <a:rPr lang="en-US" b="0" dirty="0">
                <a:latin typeface="Calibri Light" panose="020F0302020204030204" pitchFamily="34" charset="0"/>
                <a:cs typeface="Calibri Light" panose="020F0302020204030204" pitchFamily="34" charset="0"/>
              </a:rPr>
              <a:t>Success metrics are based on the Pathways Model</a:t>
            </a:r>
          </a:p>
        </p:txBody>
      </p:sp>
      <p:sp>
        <p:nvSpPr>
          <p:cNvPr id="7" name="Rounded Rectangle 6">
            <a:extLst>
              <a:ext uri="{FF2B5EF4-FFF2-40B4-BE49-F238E27FC236}">
                <a16:creationId xmlns:a16="http://schemas.microsoft.com/office/drawing/2014/main" id="{1E349C53-FF06-7218-2F9B-EA58C1E3253E}"/>
              </a:ext>
            </a:extLst>
          </p:cNvPr>
          <p:cNvSpPr/>
          <p:nvPr/>
        </p:nvSpPr>
        <p:spPr>
          <a:xfrm>
            <a:off x="357808" y="2795862"/>
            <a:ext cx="1477618" cy="132556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K-12, AEL, and Workforce Partners</a:t>
            </a:r>
          </a:p>
        </p:txBody>
      </p:sp>
      <p:sp>
        <p:nvSpPr>
          <p:cNvPr id="8" name="Rounded Rectangle 7">
            <a:extLst>
              <a:ext uri="{FF2B5EF4-FFF2-40B4-BE49-F238E27FC236}">
                <a16:creationId xmlns:a16="http://schemas.microsoft.com/office/drawing/2014/main" id="{ACF11D6F-E404-B027-C666-CD5E0D98DA9B}"/>
              </a:ext>
            </a:extLst>
          </p:cNvPr>
          <p:cNvSpPr/>
          <p:nvPr/>
        </p:nvSpPr>
        <p:spPr>
          <a:xfrm>
            <a:off x="10356574" y="2795862"/>
            <a:ext cx="1530625" cy="139182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4-year and Industry Partners</a:t>
            </a:r>
          </a:p>
        </p:txBody>
      </p:sp>
      <p:sp>
        <p:nvSpPr>
          <p:cNvPr id="9" name="Pentagon 8">
            <a:extLst>
              <a:ext uri="{FF2B5EF4-FFF2-40B4-BE49-F238E27FC236}">
                <a16:creationId xmlns:a16="http://schemas.microsoft.com/office/drawing/2014/main" id="{943630BC-6462-8DE2-414A-46A610C45889}"/>
              </a:ext>
            </a:extLst>
          </p:cNvPr>
          <p:cNvSpPr/>
          <p:nvPr/>
        </p:nvSpPr>
        <p:spPr>
          <a:xfrm>
            <a:off x="1835426" y="3273287"/>
            <a:ext cx="165652" cy="410817"/>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Pentagon 9">
            <a:extLst>
              <a:ext uri="{FF2B5EF4-FFF2-40B4-BE49-F238E27FC236}">
                <a16:creationId xmlns:a16="http://schemas.microsoft.com/office/drawing/2014/main" id="{D0A7569A-629B-F325-6437-644E1074A6A5}"/>
              </a:ext>
            </a:extLst>
          </p:cNvPr>
          <p:cNvSpPr/>
          <p:nvPr/>
        </p:nvSpPr>
        <p:spPr>
          <a:xfrm>
            <a:off x="4403962" y="2239725"/>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Math</a:t>
            </a:r>
          </a:p>
        </p:txBody>
      </p:sp>
      <p:sp>
        <p:nvSpPr>
          <p:cNvPr id="12" name="Pentagon 11">
            <a:extLst>
              <a:ext uri="{FF2B5EF4-FFF2-40B4-BE49-F238E27FC236}">
                <a16:creationId xmlns:a16="http://schemas.microsoft.com/office/drawing/2014/main" id="{FAA3A221-C36D-8218-91D1-25C175C30765}"/>
              </a:ext>
            </a:extLst>
          </p:cNvPr>
          <p:cNvSpPr/>
          <p:nvPr/>
        </p:nvSpPr>
        <p:spPr>
          <a:xfrm>
            <a:off x="3604591" y="1550439"/>
            <a:ext cx="1095424"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Reading</a:t>
            </a:r>
          </a:p>
        </p:txBody>
      </p:sp>
      <p:sp>
        <p:nvSpPr>
          <p:cNvPr id="13" name="Pentagon 12">
            <a:extLst>
              <a:ext uri="{FF2B5EF4-FFF2-40B4-BE49-F238E27FC236}">
                <a16:creationId xmlns:a16="http://schemas.microsoft.com/office/drawing/2014/main" id="{66EEDD84-9CD8-698C-9199-7C8B95847F7E}"/>
              </a:ext>
            </a:extLst>
          </p:cNvPr>
          <p:cNvSpPr/>
          <p:nvPr/>
        </p:nvSpPr>
        <p:spPr>
          <a:xfrm>
            <a:off x="4895153" y="1550374"/>
            <a:ext cx="1066867"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Writing</a:t>
            </a:r>
          </a:p>
        </p:txBody>
      </p:sp>
      <p:sp>
        <p:nvSpPr>
          <p:cNvPr id="14" name="Pentagon 13">
            <a:extLst>
              <a:ext uri="{FF2B5EF4-FFF2-40B4-BE49-F238E27FC236}">
                <a16:creationId xmlns:a16="http://schemas.microsoft.com/office/drawing/2014/main" id="{CDA7EDD9-58DE-AEF1-265A-13C87F499FA1}"/>
              </a:ext>
            </a:extLst>
          </p:cNvPr>
          <p:cNvSpPr/>
          <p:nvPr/>
        </p:nvSpPr>
        <p:spPr>
          <a:xfrm>
            <a:off x="3507851" y="4782681"/>
            <a:ext cx="155805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Read/Write and Math</a:t>
            </a:r>
          </a:p>
        </p:txBody>
      </p:sp>
      <p:sp>
        <p:nvSpPr>
          <p:cNvPr id="15" name="Pentagon 14">
            <a:extLst>
              <a:ext uri="{FF2B5EF4-FFF2-40B4-BE49-F238E27FC236}">
                <a16:creationId xmlns:a16="http://schemas.microsoft.com/office/drawing/2014/main" id="{F2A165F2-1D9B-BC14-0BE3-68DB66DCB247}"/>
              </a:ext>
            </a:extLst>
          </p:cNvPr>
          <p:cNvSpPr/>
          <p:nvPr/>
        </p:nvSpPr>
        <p:spPr>
          <a:xfrm>
            <a:off x="4403962" y="4096975"/>
            <a:ext cx="155805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Earn 6+ SCH</a:t>
            </a:r>
          </a:p>
        </p:txBody>
      </p:sp>
      <p:sp>
        <p:nvSpPr>
          <p:cNvPr id="16" name="Pentagon 15">
            <a:extLst>
              <a:ext uri="{FF2B5EF4-FFF2-40B4-BE49-F238E27FC236}">
                <a16:creationId xmlns:a16="http://schemas.microsoft.com/office/drawing/2014/main" id="{E8845C62-1A91-7364-43A0-3C7FEA9B96F1}"/>
              </a:ext>
            </a:extLst>
          </p:cNvPr>
          <p:cNvSpPr/>
          <p:nvPr/>
        </p:nvSpPr>
        <p:spPr>
          <a:xfrm>
            <a:off x="6372240" y="1996428"/>
            <a:ext cx="1461318" cy="484632"/>
          </a:xfrm>
          <a:prstGeom prst="homePlate">
            <a:avLst/>
          </a:prstGeom>
          <a:solidFill>
            <a:srgbClr val="FCC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Persist Fall-Spring</a:t>
            </a:r>
          </a:p>
        </p:txBody>
      </p:sp>
      <p:sp>
        <p:nvSpPr>
          <p:cNvPr id="17" name="Pentagon 16">
            <a:extLst>
              <a:ext uri="{FF2B5EF4-FFF2-40B4-BE49-F238E27FC236}">
                <a16:creationId xmlns:a16="http://schemas.microsoft.com/office/drawing/2014/main" id="{0B6C67C3-900B-1F54-4D3A-453D8B0E2EDB}"/>
              </a:ext>
            </a:extLst>
          </p:cNvPr>
          <p:cNvSpPr/>
          <p:nvPr/>
        </p:nvSpPr>
        <p:spPr>
          <a:xfrm>
            <a:off x="6001777" y="4785104"/>
            <a:ext cx="1461318" cy="484632"/>
          </a:xfrm>
          <a:prstGeom prst="homePlate">
            <a:avLst/>
          </a:prstGeom>
          <a:solidFill>
            <a:srgbClr val="FCC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Earn 15 SCH</a:t>
            </a:r>
          </a:p>
        </p:txBody>
      </p:sp>
      <p:sp>
        <p:nvSpPr>
          <p:cNvPr id="18" name="Pentagon 17">
            <a:extLst>
              <a:ext uri="{FF2B5EF4-FFF2-40B4-BE49-F238E27FC236}">
                <a16:creationId xmlns:a16="http://schemas.microsoft.com/office/drawing/2014/main" id="{7074B925-0DB6-C5C7-07F1-B74FD01FA7A6}"/>
              </a:ext>
            </a:extLst>
          </p:cNvPr>
          <p:cNvSpPr/>
          <p:nvPr/>
        </p:nvSpPr>
        <p:spPr>
          <a:xfrm>
            <a:off x="6566518" y="4121425"/>
            <a:ext cx="1461318" cy="484632"/>
          </a:xfrm>
          <a:prstGeom prst="homePlate">
            <a:avLst/>
          </a:prstGeom>
          <a:solidFill>
            <a:srgbClr val="FCC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Earn 30 SCH</a:t>
            </a:r>
          </a:p>
        </p:txBody>
      </p:sp>
      <p:sp>
        <p:nvSpPr>
          <p:cNvPr id="19" name="Pentagon 18">
            <a:extLst>
              <a:ext uri="{FF2B5EF4-FFF2-40B4-BE49-F238E27FC236}">
                <a16:creationId xmlns:a16="http://schemas.microsoft.com/office/drawing/2014/main" id="{0D7D8DD5-2C48-681A-2FE6-C371DA4774EC}"/>
              </a:ext>
            </a:extLst>
          </p:cNvPr>
          <p:cNvSpPr/>
          <p:nvPr/>
        </p:nvSpPr>
        <p:spPr>
          <a:xfrm>
            <a:off x="8415626" y="2142528"/>
            <a:ext cx="1461318" cy="484632"/>
          </a:xfrm>
          <a:prstGeom prst="homePlate">
            <a:avLst/>
          </a:prstGeom>
          <a:solidFill>
            <a:srgbClr val="FFD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Complete</a:t>
            </a:r>
          </a:p>
        </p:txBody>
      </p:sp>
      <p:sp>
        <p:nvSpPr>
          <p:cNvPr id="20" name="Pentagon 19">
            <a:extLst>
              <a:ext uri="{FF2B5EF4-FFF2-40B4-BE49-F238E27FC236}">
                <a16:creationId xmlns:a16="http://schemas.microsoft.com/office/drawing/2014/main" id="{3DFC8368-4766-C5FE-006C-954735DD67DE}"/>
              </a:ext>
            </a:extLst>
          </p:cNvPr>
          <p:cNvSpPr/>
          <p:nvPr/>
        </p:nvSpPr>
        <p:spPr>
          <a:xfrm>
            <a:off x="8562228" y="4363741"/>
            <a:ext cx="1461318" cy="484632"/>
          </a:xfrm>
          <a:prstGeom prst="homePlate">
            <a:avLst/>
          </a:prstGeom>
          <a:solidFill>
            <a:srgbClr val="FFD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Transfer</a:t>
            </a:r>
          </a:p>
        </p:txBody>
      </p:sp>
      <p:cxnSp>
        <p:nvCxnSpPr>
          <p:cNvPr id="22" name="Straight Connector 21">
            <a:extLst>
              <a:ext uri="{FF2B5EF4-FFF2-40B4-BE49-F238E27FC236}">
                <a16:creationId xmlns:a16="http://schemas.microsoft.com/office/drawing/2014/main" id="{26423568-75AB-C441-D41D-B3705A1C5BCE}"/>
              </a:ext>
            </a:extLst>
          </p:cNvPr>
          <p:cNvCxnSpPr>
            <a:cxnSpLocks/>
          </p:cNvCxnSpPr>
          <p:nvPr/>
        </p:nvCxnSpPr>
        <p:spPr>
          <a:xfrm flipV="1">
            <a:off x="69574" y="983564"/>
            <a:ext cx="11940208" cy="49026"/>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217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B92311F-5CC6-2365-361A-4A94C9CDA38E}"/>
              </a:ext>
            </a:extLst>
          </p:cNvPr>
          <p:cNvGraphicFramePr>
            <a:graphicFrameLocks noGrp="1"/>
          </p:cNvGraphicFramePr>
          <p:nvPr>
            <p:ph idx="1"/>
            <p:extLst/>
          </p:nvPr>
        </p:nvGraphicFramePr>
        <p:xfrm>
          <a:off x="384048" y="1481328"/>
          <a:ext cx="11484864" cy="501154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5966F73-2032-8540-2494-385BD3DF44A2}"/>
              </a:ext>
            </a:extLst>
          </p:cNvPr>
          <p:cNvSpPr>
            <a:spLocks noGrp="1"/>
          </p:cNvSpPr>
          <p:nvPr>
            <p:ph type="title"/>
          </p:nvPr>
        </p:nvSpPr>
        <p:spPr>
          <a:xfrm>
            <a:off x="384048" y="155765"/>
            <a:ext cx="10515600" cy="1325563"/>
          </a:xfrm>
        </p:spPr>
        <p:txBody>
          <a:bodyPr>
            <a:normAutofit/>
          </a:bodyPr>
          <a:lstStyle/>
          <a:p>
            <a:r>
              <a:rPr lang="en-US" b="0" dirty="0">
                <a:latin typeface="Calibri Light" panose="020F0302020204030204" pitchFamily="34" charset="0"/>
                <a:cs typeface="Calibri Light" panose="020F0302020204030204" pitchFamily="34" charset="0"/>
              </a:rPr>
              <a:t>Percent of students completing college-level reading writing, or math in one year</a:t>
            </a:r>
          </a:p>
        </p:txBody>
      </p:sp>
      <p:sp>
        <p:nvSpPr>
          <p:cNvPr id="8" name="TextBox 7">
            <a:extLst>
              <a:ext uri="{FF2B5EF4-FFF2-40B4-BE49-F238E27FC236}">
                <a16:creationId xmlns:a16="http://schemas.microsoft.com/office/drawing/2014/main" id="{D47D41F3-1FAC-F540-84E4-CCFC1D24D8C0}"/>
              </a:ext>
            </a:extLst>
          </p:cNvPr>
          <p:cNvSpPr txBox="1"/>
          <p:nvPr/>
        </p:nvSpPr>
        <p:spPr>
          <a:xfrm>
            <a:off x="28136" y="6246654"/>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Source: Texas Success Center Texas Pathways KPI dashboards: </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Profile - </a:t>
            </a:r>
            <a:r>
              <a:rPr kumimoji="0" lang="fr-FR" sz="10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4"/>
              </a:rPr>
              <a:t>tx.success</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 | Tableau Public</a:t>
            </a:r>
            <a:endPar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6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CC3D892-F779-6A62-C2AA-EC990FA589C6}"/>
              </a:ext>
            </a:extLst>
          </p:cNvPr>
          <p:cNvGraphicFramePr/>
          <p:nvPr>
            <p:extLst>
              <p:ext uri="{D42A27DB-BD31-4B8C-83A1-F6EECF244321}">
                <p14:modId xmlns:p14="http://schemas.microsoft.com/office/powerpoint/2010/main" val="3560447798"/>
              </p:ext>
            </p:extLst>
          </p:nvPr>
        </p:nvGraphicFramePr>
        <p:xfrm>
          <a:off x="6492278" y="1335315"/>
          <a:ext cx="4716379" cy="462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3A83C8F-EFD6-6DCF-87C9-70CA0F390CE7}"/>
              </a:ext>
            </a:extLst>
          </p:cNvPr>
          <p:cNvGraphicFramePr/>
          <p:nvPr>
            <p:extLst>
              <p:ext uri="{D42A27DB-BD31-4B8C-83A1-F6EECF244321}">
                <p14:modId xmlns:p14="http://schemas.microsoft.com/office/powerpoint/2010/main" val="2683860904"/>
              </p:ext>
            </p:extLst>
          </p:nvPr>
        </p:nvGraphicFramePr>
        <p:xfrm>
          <a:off x="853861" y="1335315"/>
          <a:ext cx="4716379" cy="4622354"/>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2B21140F-4454-4E2D-0816-4087887FA14D}"/>
              </a:ext>
            </a:extLst>
          </p:cNvPr>
          <p:cNvSpPr>
            <a:spLocks noGrp="1"/>
          </p:cNvSpPr>
          <p:nvPr>
            <p:ph type="title"/>
          </p:nvPr>
        </p:nvSpPr>
        <p:spPr>
          <a:xfrm>
            <a:off x="853861" y="0"/>
            <a:ext cx="10621496" cy="1335315"/>
          </a:xfrm>
        </p:spPr>
        <p:txBody>
          <a:bodyPr/>
          <a:lstStyle/>
          <a:p>
            <a:r>
              <a:rPr lang="en-US" b="0" dirty="0">
                <a:latin typeface="Calibri Light" panose="020F0302020204030204" pitchFamily="34" charset="0"/>
                <a:cs typeface="Calibri Light" panose="020F0302020204030204" pitchFamily="34" charset="0"/>
              </a:rPr>
              <a:t>HCC Student Success Increases, Continued</a:t>
            </a:r>
          </a:p>
        </p:txBody>
      </p:sp>
      <p:sp>
        <p:nvSpPr>
          <p:cNvPr id="2" name="TextBox 1">
            <a:extLst>
              <a:ext uri="{FF2B5EF4-FFF2-40B4-BE49-F238E27FC236}">
                <a16:creationId xmlns:a16="http://schemas.microsoft.com/office/drawing/2014/main" id="{5EE41ECB-63D2-7D45-0E73-E93C2DF9D943}"/>
              </a:ext>
            </a:extLst>
          </p:cNvPr>
          <p:cNvSpPr txBox="1"/>
          <p:nvPr/>
        </p:nvSpPr>
        <p:spPr>
          <a:xfrm>
            <a:off x="393934" y="6094236"/>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Source: Texas Success Center Texas Pathways KPI dashboards: </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Profile - </a:t>
            </a:r>
            <a:r>
              <a:rPr kumimoji="0" lang="fr-FR" sz="10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5"/>
              </a:rPr>
              <a:t>tx.success</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 | Tableau Public</a:t>
            </a:r>
            <a:endPar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66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1D22-4AC9-29D9-4061-6307DD91123C}"/>
              </a:ext>
            </a:extLst>
          </p:cNvPr>
          <p:cNvSpPr>
            <a:spLocks noGrp="1"/>
          </p:cNvSpPr>
          <p:nvPr>
            <p:ph type="title"/>
          </p:nvPr>
        </p:nvSpPr>
        <p:spPr>
          <a:xfrm>
            <a:off x="444263" y="0"/>
            <a:ext cx="11747737" cy="1325563"/>
          </a:xfrm>
        </p:spPr>
        <p:txBody>
          <a:bodyPr>
            <a:normAutofit/>
          </a:bodyPr>
          <a:lstStyle/>
          <a:p>
            <a:r>
              <a:rPr lang="en-US" b="0" dirty="0">
                <a:latin typeface="Calibri Light" panose="020F0302020204030204" pitchFamily="34" charset="0"/>
                <a:cs typeface="Calibri Light" panose="020F0302020204030204" pitchFamily="34" charset="0"/>
              </a:rPr>
              <a:t>HCC Student Success Increases, Continu</a:t>
            </a:r>
            <a:r>
              <a:rPr lang="en-US" b="0" dirty="0"/>
              <a:t>ed</a:t>
            </a:r>
          </a:p>
        </p:txBody>
      </p:sp>
      <p:graphicFrame>
        <p:nvGraphicFramePr>
          <p:cNvPr id="3" name="Chart 2">
            <a:extLst>
              <a:ext uri="{FF2B5EF4-FFF2-40B4-BE49-F238E27FC236}">
                <a16:creationId xmlns:a16="http://schemas.microsoft.com/office/drawing/2014/main" id="{C36DC6A1-C464-39B3-76DC-1C5CC64575F2}"/>
              </a:ext>
            </a:extLst>
          </p:cNvPr>
          <p:cNvGraphicFramePr/>
          <p:nvPr>
            <p:extLst/>
          </p:nvPr>
        </p:nvGraphicFramePr>
        <p:xfrm>
          <a:off x="1049310" y="2143593"/>
          <a:ext cx="4763041" cy="3687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9EFF1A5-5748-3A99-1F3A-5D186898586D}"/>
              </a:ext>
            </a:extLst>
          </p:cNvPr>
          <p:cNvGraphicFramePr/>
          <p:nvPr>
            <p:extLst/>
          </p:nvPr>
        </p:nvGraphicFramePr>
        <p:xfrm>
          <a:off x="6500735" y="1364105"/>
          <a:ext cx="5125120" cy="500894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26C8324-D54A-4DE9-990E-582B18AFD6D9}"/>
              </a:ext>
            </a:extLst>
          </p:cNvPr>
          <p:cNvSpPr txBox="1"/>
          <p:nvPr/>
        </p:nvSpPr>
        <p:spPr>
          <a:xfrm>
            <a:off x="1895730" y="1275763"/>
            <a:ext cx="3070199" cy="571760"/>
          </a:xfrm>
          <a:prstGeom prst="rect">
            <a:avLst/>
          </a:prstGeom>
          <a:noFill/>
        </p:spPr>
        <p:txBody>
          <a:bodyPr wrap="none" rtlCol="0" anchor="ctr">
            <a:spAutoFit/>
          </a:bodyPr>
          <a:lstStyle/>
          <a:p>
            <a:pPr marL="0" marR="0" lvl="0" indent="0" algn="l" defTabSz="914400" rtl="0" eaLnBrk="1" fontAlgn="auto" latinLnBrk="0" hangingPunct="1">
              <a:lnSpc>
                <a:spcPts val="43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venir Book" charset="0"/>
                <a:ea typeface="Avenir Book" charset="0"/>
                <a:cs typeface="Avenir Book" charset="0"/>
              </a:rPr>
              <a:t>Persisted From Fall to Spring</a:t>
            </a:r>
          </a:p>
        </p:txBody>
      </p:sp>
      <p:sp>
        <p:nvSpPr>
          <p:cNvPr id="6" name="TextBox 5">
            <a:extLst>
              <a:ext uri="{FF2B5EF4-FFF2-40B4-BE49-F238E27FC236}">
                <a16:creationId xmlns:a16="http://schemas.microsoft.com/office/drawing/2014/main" id="{7BD59F39-1151-6FD7-469D-F50F55797D76}"/>
              </a:ext>
            </a:extLst>
          </p:cNvPr>
          <p:cNvSpPr txBox="1"/>
          <p:nvPr/>
        </p:nvSpPr>
        <p:spPr>
          <a:xfrm>
            <a:off x="444263" y="6004133"/>
            <a:ext cx="609834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Source: Texas Success Center Texas Pathways KPI dashboards: </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Profile - </a:t>
            </a:r>
            <a:r>
              <a:rPr kumimoji="0" lang="fr-FR" sz="10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5"/>
              </a:rPr>
              <a:t>tx.success</a:t>
            </a:r>
            <a:r>
              <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 | Tableau Public</a:t>
            </a:r>
            <a:endParaRPr kumimoji="0" lang="fr-FR"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4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CC3D892-F779-6A62-C2AA-EC990FA589C6}"/>
              </a:ext>
            </a:extLst>
          </p:cNvPr>
          <p:cNvGraphicFramePr/>
          <p:nvPr>
            <p:extLst>
              <p:ext uri="{D42A27DB-BD31-4B8C-83A1-F6EECF244321}">
                <p14:modId xmlns:p14="http://schemas.microsoft.com/office/powerpoint/2010/main" val="2336132320"/>
              </p:ext>
            </p:extLst>
          </p:nvPr>
        </p:nvGraphicFramePr>
        <p:xfrm>
          <a:off x="6500206" y="1424691"/>
          <a:ext cx="5138408" cy="462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3A83C8F-EFD6-6DCF-87C9-70CA0F390CE7}"/>
              </a:ext>
            </a:extLst>
          </p:cNvPr>
          <p:cNvGraphicFramePr/>
          <p:nvPr>
            <p:extLst>
              <p:ext uri="{D42A27DB-BD31-4B8C-83A1-F6EECF244321}">
                <p14:modId xmlns:p14="http://schemas.microsoft.com/office/powerpoint/2010/main" val="282116740"/>
              </p:ext>
            </p:extLst>
          </p:nvPr>
        </p:nvGraphicFramePr>
        <p:xfrm>
          <a:off x="946389" y="1424691"/>
          <a:ext cx="4960687" cy="4622354"/>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2B21140F-4454-4E2D-0816-4087887FA14D}"/>
              </a:ext>
            </a:extLst>
          </p:cNvPr>
          <p:cNvSpPr>
            <a:spLocks noGrp="1"/>
          </p:cNvSpPr>
          <p:nvPr>
            <p:ph type="title"/>
          </p:nvPr>
        </p:nvSpPr>
        <p:spPr>
          <a:xfrm>
            <a:off x="716405" y="-128339"/>
            <a:ext cx="11054681" cy="1553030"/>
          </a:xfrm>
        </p:spPr>
        <p:txBody>
          <a:bodyPr/>
          <a:lstStyle/>
          <a:p>
            <a:r>
              <a:rPr lang="en-US" b="0" dirty="0">
                <a:latin typeface="Calibri Light" panose="020F0302020204030204" pitchFamily="34" charset="0"/>
                <a:cs typeface="Calibri Light" panose="020F0302020204030204" pitchFamily="34" charset="0"/>
              </a:rPr>
              <a:t>HCC Student Success: Transfer and Completion</a:t>
            </a:r>
          </a:p>
        </p:txBody>
      </p:sp>
      <p:sp>
        <p:nvSpPr>
          <p:cNvPr id="2" name="TextBox 1">
            <a:extLst>
              <a:ext uri="{FF2B5EF4-FFF2-40B4-BE49-F238E27FC236}">
                <a16:creationId xmlns:a16="http://schemas.microsoft.com/office/drawing/2014/main" id="{6B1E4BE7-5B54-D2BC-2656-539E1C172195}"/>
              </a:ext>
            </a:extLst>
          </p:cNvPr>
          <p:cNvSpPr txBox="1"/>
          <p:nvPr/>
        </p:nvSpPr>
        <p:spPr>
          <a:xfrm>
            <a:off x="200392" y="6047045"/>
            <a:ext cx="7207422" cy="2462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Transfer and graduation rates </a:t>
            </a:r>
            <a:r>
              <a:rPr kumimoji="0" lang="fr-FR" sz="1000" b="0" i="0" u="none" strike="noStrike" kern="1200" cap="none" spc="0" normalizeH="0" baseline="0" noProof="0" dirty="0" err="1">
                <a:ln>
                  <a:noFill/>
                </a:ln>
                <a:solidFill>
                  <a:srgbClr val="000000"/>
                </a:solidFill>
                <a:effectLst/>
                <a:uLnTx/>
                <a:uFillTx/>
                <a:latin typeface="Avenir Book" charset="0"/>
                <a:ea typeface="Avenir Book" charset="0"/>
                <a:cs typeface="Avenir Book" charset="0"/>
              </a:rPr>
              <a:t>from</a:t>
            </a:r>
            <a:r>
              <a:rPr kumimoji="0" lang="fr-FR"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 THECB Higher Education </a:t>
            </a:r>
            <a:r>
              <a:rPr kumimoji="0" lang="fr-FR" sz="1000" b="0" i="0" u="none" strike="noStrike" kern="1200" cap="none" spc="0" normalizeH="0" baseline="0" noProof="0" dirty="0" err="1">
                <a:ln>
                  <a:noFill/>
                </a:ln>
                <a:solidFill>
                  <a:srgbClr val="000000"/>
                </a:solidFill>
                <a:effectLst/>
                <a:uLnTx/>
                <a:uFillTx/>
                <a:latin typeface="Avenir Book" charset="0"/>
                <a:ea typeface="Avenir Book" charset="0"/>
                <a:cs typeface="Avenir Book" charset="0"/>
              </a:rPr>
              <a:t>Accountability</a:t>
            </a:r>
            <a:r>
              <a:rPr kumimoji="0" lang="fr-FR"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THECB Accountability System (txhigheredaccountability.org)</a:t>
            </a:r>
            <a:endParaRPr kumimoji="0" lang="en-US" sz="1000" b="0" i="0" u="none" strike="noStrike" kern="1200" cap="none" spc="0" normalizeH="0" baseline="0" noProof="0" dirty="0">
              <a:ln>
                <a:noFill/>
              </a:ln>
              <a:solidFill>
                <a:srgbClr val="000000"/>
              </a:solidFill>
              <a:effectLst/>
              <a:uLnTx/>
              <a:uFillTx/>
              <a:latin typeface="Avenir Book" charset="0"/>
              <a:ea typeface="Avenir Book" charset="0"/>
              <a:cs typeface="Avenir Book" charset="0"/>
            </a:endParaRPr>
          </a:p>
        </p:txBody>
      </p:sp>
    </p:spTree>
    <p:extLst>
      <p:ext uri="{BB962C8B-B14F-4D97-AF65-F5344CB8AC3E}">
        <p14:creationId xmlns:p14="http://schemas.microsoft.com/office/powerpoint/2010/main" val="1271230388"/>
      </p:ext>
    </p:extLst>
  </p:cSld>
  <p:clrMapOvr>
    <a:masterClrMapping/>
  </p:clrMapOvr>
</p:sld>
</file>

<file path=ppt/theme/theme1.xml><?xml version="1.0" encoding="utf-8"?>
<a:theme xmlns:a="http://schemas.openxmlformats.org/drawingml/2006/main" name="HCC PPT TEMPLATE_9-16-22_LATEST">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HCC PPT TEMPLATE_9-16-22_LATEST">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6.xml><?xml version="1.0" encoding="utf-8"?>
<a:theme xmlns:a="http://schemas.openxmlformats.org/drawingml/2006/main" name="1_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7.xml><?xml version="1.0" encoding="utf-8"?>
<a:theme xmlns:a="http://schemas.openxmlformats.org/drawingml/2006/main" name="1_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EEB1C7BEA83E4FA71A1AF87A106F32" ma:contentTypeVersion="15" ma:contentTypeDescription="Create a new document." ma:contentTypeScope="" ma:versionID="e7d6ac73f59388607bcb0f144a844617">
  <xsd:schema xmlns:xsd="http://www.w3.org/2001/XMLSchema" xmlns:xs="http://www.w3.org/2001/XMLSchema" xmlns:p="http://schemas.microsoft.com/office/2006/metadata/properties" xmlns:ns3="598317dd-b8f2-4e3e-ab92-6e8038045276" xmlns:ns4="56be9457-8be6-4df4-b022-dad7808d63ae" targetNamespace="http://schemas.microsoft.com/office/2006/metadata/properties" ma:root="true" ma:fieldsID="62731763a09c615281de8db5e313ad0a" ns3:_="" ns4:_="">
    <xsd:import namespace="598317dd-b8f2-4e3e-ab92-6e8038045276"/>
    <xsd:import namespace="56be9457-8be6-4df4-b022-dad7808d63a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317dd-b8f2-4e3e-ab92-6e8038045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be9457-8be6-4df4-b022-dad7808d63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98317dd-b8f2-4e3e-ab92-6e80380452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3D9E01-D084-4914-96EC-77B7378D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317dd-b8f2-4e3e-ab92-6e8038045276"/>
    <ds:schemaRef ds:uri="56be9457-8be6-4df4-b022-dad7808d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940DE7-1D53-47CE-A549-8D8FE5A80156}">
  <ds:schemaRefs>
    <ds:schemaRef ds:uri="http://schemas.microsoft.com/office/2006/documentManagement/types"/>
    <ds:schemaRef ds:uri="http://schemas.openxmlformats.org/package/2006/metadata/core-properties"/>
    <ds:schemaRef ds:uri="598317dd-b8f2-4e3e-ab92-6e8038045276"/>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56be9457-8be6-4df4-b022-dad7808d63ae"/>
    <ds:schemaRef ds:uri="http://purl.org/dc/elements/1.1/"/>
  </ds:schemaRefs>
</ds:datastoreItem>
</file>

<file path=customXml/itemProps3.xml><?xml version="1.0" encoding="utf-8"?>
<ds:datastoreItem xmlns:ds="http://schemas.openxmlformats.org/officeDocument/2006/customXml" ds:itemID="{4AFB0111-BC3E-449F-A454-EA635E78F4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HCC PPT TEMPLATE_9-16-22_LATEST</Template>
  <TotalTime>282</TotalTime>
  <Words>1082</Words>
  <Application>Microsoft Office PowerPoint</Application>
  <PresentationFormat>Widescreen</PresentationFormat>
  <Paragraphs>157</Paragraphs>
  <Slides>10</Slides>
  <Notes>7</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10</vt:i4>
      </vt:variant>
    </vt:vector>
  </HeadingPairs>
  <TitlesOfParts>
    <vt:vector size="30" baseType="lpstr">
      <vt:lpstr>Arial</vt:lpstr>
      <vt:lpstr>Arial Black</vt:lpstr>
      <vt:lpstr>Avenir</vt:lpstr>
      <vt:lpstr>Avenir Book</vt:lpstr>
      <vt:lpstr>Avenir Heavy</vt:lpstr>
      <vt:lpstr>Avenir Medium</vt:lpstr>
      <vt:lpstr>Avenir-Heavy</vt:lpstr>
      <vt:lpstr>Calibri</vt:lpstr>
      <vt:lpstr>Calibri Light</vt:lpstr>
      <vt:lpstr>Cambria</vt:lpstr>
      <vt:lpstr>Gotham Black</vt:lpstr>
      <vt:lpstr>LucidaGrande</vt:lpstr>
      <vt:lpstr>Times New Roman</vt:lpstr>
      <vt:lpstr>HCC PPT TEMPLATE_9-16-22_LATEST</vt:lpstr>
      <vt:lpstr>Top Bar - White</vt:lpstr>
      <vt:lpstr>Top Bar - Black</vt:lpstr>
      <vt:lpstr>Office Theme</vt:lpstr>
      <vt:lpstr>1_HCC PPT TEMPLATE_9-16-22_LATEST</vt:lpstr>
      <vt:lpstr>1_Top Bar - White</vt:lpstr>
      <vt:lpstr>1_Top Bar - Black</vt:lpstr>
      <vt:lpstr>PowerPoint Presentation</vt:lpstr>
      <vt:lpstr>2022 Rodeo Award – Texas Pathways </vt:lpstr>
      <vt:lpstr>HCC Student Success Framework</vt:lpstr>
      <vt:lpstr>The Rodeo Award</vt:lpstr>
      <vt:lpstr>Success metrics are based on the Pathways Model</vt:lpstr>
      <vt:lpstr>Percent of students completing college-level reading writing, or math in one year</vt:lpstr>
      <vt:lpstr>HCC Student Success Increases, Continued</vt:lpstr>
      <vt:lpstr>HCC Student Success Increases, Continued</vt:lpstr>
      <vt:lpstr>HCC Student Success: Transfer and Completion</vt:lpstr>
      <vt:lpstr>Student  Voices</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misha.turner</dc:creator>
  <cp:lastModifiedBy>misha.turner</cp:lastModifiedBy>
  <cp:revision>10</cp:revision>
  <dcterms:created xsi:type="dcterms:W3CDTF">2023-03-22T21:49:03Z</dcterms:created>
  <dcterms:modified xsi:type="dcterms:W3CDTF">2023-04-20T20:45:53Z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0x0101000FEEB1C7BEA83E4FA71A1AF87A106F32</vt:lpwstr>
  </property>
</Properties>
</file>